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829816" y="3056628"/>
            <a:ext cx="40608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2019</a:t>
            </a:r>
            <a:r>
              <a:rPr dirty="0" sz="1400" spc="30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YILI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PERFORMANS</a:t>
            </a:r>
            <a:r>
              <a:rPr dirty="0" sz="1400" spc="-3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YATIRIM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PROGRAMI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532380" y="8410442"/>
            <a:ext cx="24968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FAALİYET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MALİYETLERİ</a:t>
            </a:r>
            <a:r>
              <a:rPr dirty="0" sz="1100" spc="1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TABLOSU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827531" y="8743188"/>
          <a:ext cx="6141720" cy="989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2240"/>
                <a:gridCol w="3376929"/>
              </a:tblGrid>
              <a:tr h="327660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570230">
                        <a:lnSpc>
                          <a:spcPts val="127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AĞRI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1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İDARESİ(Emlak</a:t>
                      </a:r>
                      <a:r>
                        <a:rPr dirty="0" sz="11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İstimlak Müdürlüğü)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92405">
                        <a:lnSpc>
                          <a:spcPts val="12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Emlak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İstimlak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Müdürlüğünce yapılmakta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olan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iş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ve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işlemler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Faaliyet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Birim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Sorumlu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Harcama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Birimi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veya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Birimleri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Emlak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İstimlak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10540" y="1548384"/>
            <a:ext cx="6221095" cy="551815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9525" rIns="0" bIns="0" rtlCol="0" vert="horz">
            <a:spAutoFit/>
          </a:bodyPr>
          <a:lstStyle/>
          <a:p>
            <a:pPr marL="2346325">
              <a:lnSpc>
                <a:spcPct val="100000"/>
              </a:lnSpc>
              <a:spcBef>
                <a:spcPts val="75"/>
              </a:spcBef>
            </a:pPr>
            <a:r>
              <a:rPr dirty="0" sz="1100" b="1">
                <a:latin typeface="Calibri"/>
                <a:cs typeface="Calibri"/>
              </a:rPr>
              <a:t>PERFORMANS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HEDEFİ</a:t>
            </a:r>
            <a:r>
              <a:rPr dirty="0" sz="1100" spc="-25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TABLOSU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536448" y="2229611"/>
          <a:ext cx="6271260" cy="73018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750"/>
                <a:gridCol w="1191895"/>
                <a:gridCol w="914400"/>
                <a:gridCol w="1143000"/>
                <a:gridCol w="1143000"/>
                <a:gridCol w="1257300"/>
              </a:tblGrid>
              <a:tr h="330200">
                <a:tc gridSpan="2"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Adı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İL ÖZEL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(Plan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Proje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Yatırım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İnşaat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Müdürlüğü)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072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Amaç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İl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düzeyinde yaşam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kalitesini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yükseltmek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için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yerel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nitelikteki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halkın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ortak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5085" marR="242570">
                        <a:lnSpc>
                          <a:spcPct val="116399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ihtiyaçlarına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yönelik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hizmetleri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insan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odaklı,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katılımcı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yenilikçi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bir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yönetim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anlayışı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ile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adaletli,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verimli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etkin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şekilde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sunmak.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199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Hedef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İldeki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yaşam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kalitesi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farklılıklarını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bireylerin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önceliklerine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göre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aza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5085" marR="180975">
                        <a:lnSpc>
                          <a:spcPct val="117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indirmek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verimlilik,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etkinlik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temeli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üzerine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oturmuş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kurumsal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kültürü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ile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güvenilir,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saygın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örnek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bir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kurum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olmak.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88302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Hedef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%100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İhtiyaca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Cevap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vermek,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Güvenilirlik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5085" marR="281940" indent="245110">
                        <a:lnSpc>
                          <a:spcPct val="1927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Uygulamada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şeffaflık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açıklık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Doğaya,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tarihi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dokuya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 insana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saygı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Katılımcı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paylaşımcı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bir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yöntem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5085" marR="3272790">
                        <a:lnSpc>
                          <a:spcPct val="1927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Adalet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tarafsızlık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Sosyal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idare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anlayışı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5085" marR="935990">
                        <a:lnSpc>
                          <a:spcPct val="1927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Gelişmeye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açık,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öğrenen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öğreten,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çözüm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üreten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bir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kurum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Kaynakların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zamanın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etkin,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verimli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kullanılması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5085" marR="741045">
                        <a:lnSpc>
                          <a:spcPct val="1927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Teknolojiyi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kullanarak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yenilikleri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takip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etmek,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değişimi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yönetmek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Güler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yüzlü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yapıcı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anlayış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12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Hizmetlerde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öncelik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esasını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gözetmek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5085" marR="685800">
                        <a:lnSpc>
                          <a:spcPct val="1927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Hizmet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sunumunda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yakın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uygun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yöntemleri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kullanmak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Ağrı’nın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kalkınmasını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sağlamak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halkın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yaşam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kalitesini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artırmak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6"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Açıklama: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0200">
                <a:tc gridSpan="3"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Göstergeleri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30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30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30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536448" y="899159"/>
          <a:ext cx="6271260" cy="3932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770"/>
                <a:gridCol w="1620520"/>
                <a:gridCol w="1080769"/>
                <a:gridCol w="1264920"/>
                <a:gridCol w="1143000"/>
              </a:tblGrid>
              <a:tr h="65341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 rowSpan="2"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Faaliyetler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934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İhtiyacı</a:t>
                      </a:r>
                      <a:r>
                        <a:rPr dirty="0" sz="1100" spc="220" b="1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(2019)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(TL)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Bütçe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17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Dışı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Toplam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İDARİ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BİNALAR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ONARIMI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KIRTASİYE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GİDERLERİ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İLAN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GİDERİ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145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Bütçe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145">
                <a:tc gridSpan="5">
                  <a:txBody>
                    <a:bodyPr/>
                    <a:lstStyle/>
                    <a:p>
                      <a:pPr algn="r" marR="3683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Genel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Toplam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27531" y="5463539"/>
          <a:ext cx="4112260" cy="2633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2429510"/>
                <a:gridCol w="1257300"/>
              </a:tblGrid>
              <a:tr h="161290">
                <a:tc gridSpan="2">
                  <a:txBody>
                    <a:bodyPr/>
                    <a:lstStyle/>
                    <a:p>
                      <a:pPr algn="ctr" marR="135890">
                        <a:lnSpc>
                          <a:spcPts val="1170"/>
                        </a:lnSpc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Ekonomik</a:t>
                      </a:r>
                      <a:r>
                        <a:rPr dirty="0" sz="10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Kod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170"/>
                        </a:lnSpc>
                      </a:pPr>
                      <a:r>
                        <a:rPr dirty="0" sz="1000" spc="-20" b="1">
                          <a:latin typeface="Calibri"/>
                          <a:cs typeface="Calibri"/>
                        </a:rPr>
                        <a:t>2019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 marR="69850">
                        <a:lnSpc>
                          <a:spcPts val="1185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Personel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Giderleri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 marR="69850">
                        <a:lnSpc>
                          <a:spcPts val="1185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SGK.Devlet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Primi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Giderleri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 marR="69850">
                        <a:lnSpc>
                          <a:spcPts val="1185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Mal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Hizmet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Alımları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Giderleri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29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TL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ctr" marR="69850">
                        <a:lnSpc>
                          <a:spcPts val="1185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Faiz</a:t>
                      </a:r>
                      <a:r>
                        <a:rPr dirty="0" sz="10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Giderleri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 marR="69850">
                        <a:lnSpc>
                          <a:spcPts val="1170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7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Cari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Transferler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 marR="69850">
                        <a:lnSpc>
                          <a:spcPts val="1170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7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Sermaye</a:t>
                      </a:r>
                      <a:r>
                        <a:rPr dirty="0" sz="10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Giderleri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 marR="69850">
                        <a:lnSpc>
                          <a:spcPts val="1185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Sermaye</a:t>
                      </a:r>
                      <a:r>
                        <a:rPr dirty="0" sz="10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Transferleri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 marR="69850">
                        <a:lnSpc>
                          <a:spcPts val="1185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Borç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verme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0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Döner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Sermaye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Diğer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Yurt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İçi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Yurt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Dışı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Dışı</a:t>
                      </a:r>
                      <a:r>
                        <a:rPr dirty="0" sz="10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0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0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0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29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TL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815843" y="1191253"/>
            <a:ext cx="1929764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FAALİYET</a:t>
            </a:r>
            <a:r>
              <a:rPr dirty="0" u="sng" sz="11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MALİYETLERİ</a:t>
            </a:r>
            <a:r>
              <a:rPr dirty="0" u="sng" sz="1100" spc="-4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TABLOSU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27531" y="1534667"/>
          <a:ext cx="5934710" cy="3074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2490"/>
                <a:gridCol w="3709035"/>
              </a:tblGrid>
              <a:tr h="176530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Adı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AĞRI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İL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İDARESİ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8340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Hedefi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Kırsal</a:t>
                      </a:r>
                      <a:r>
                        <a:rPr dirty="0" sz="110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alanda</a:t>
                      </a:r>
                      <a:r>
                        <a:rPr dirty="0" sz="11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2019</a:t>
                      </a:r>
                      <a:r>
                        <a:rPr dirty="0" sz="11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yılı</a:t>
                      </a:r>
                      <a:r>
                        <a:rPr dirty="0" sz="110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içerisinde</a:t>
                      </a:r>
                      <a:r>
                        <a:rPr dirty="0" sz="110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471</a:t>
                      </a:r>
                      <a:r>
                        <a:rPr dirty="0" sz="11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km</a:t>
                      </a:r>
                      <a:r>
                        <a:rPr dirty="0" sz="11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Yol</a:t>
                      </a:r>
                      <a:r>
                        <a:rPr dirty="0" sz="11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onarım-</a:t>
                      </a:r>
                      <a:r>
                        <a:rPr dirty="0" sz="110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Stabilize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67945" marR="57150">
                        <a:lnSpc>
                          <a:spcPct val="1018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kaplama</a:t>
                      </a:r>
                      <a:r>
                        <a:rPr dirty="0" sz="11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355</a:t>
                      </a:r>
                      <a:r>
                        <a:rPr dirty="0" sz="1100" spc="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km</a:t>
                      </a:r>
                      <a:r>
                        <a:rPr dirty="0" sz="11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BSK.</a:t>
                      </a:r>
                      <a:r>
                        <a:rPr dirty="0" sz="11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Asfalt</a:t>
                      </a:r>
                      <a:r>
                        <a:rPr dirty="0" sz="1100" spc="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yol</a:t>
                      </a:r>
                      <a:r>
                        <a:rPr dirty="0" sz="11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çalışmalarının</a:t>
                      </a:r>
                      <a:r>
                        <a:rPr dirty="0" sz="1100" spc="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alt</a:t>
                      </a:r>
                      <a:r>
                        <a:rPr dirty="0" sz="1100" spc="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yapısı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dâhil</a:t>
                      </a:r>
                      <a:r>
                        <a:rPr dirty="0" sz="1100" spc="3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tamamlanması.Ayrıca</a:t>
                      </a:r>
                      <a:r>
                        <a:rPr dirty="0" sz="1100" spc="3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köy</a:t>
                      </a:r>
                      <a:r>
                        <a:rPr dirty="0" sz="1100" spc="3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içlerine</a:t>
                      </a:r>
                      <a:r>
                        <a:rPr dirty="0" sz="1100" spc="3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100.000</a:t>
                      </a:r>
                      <a:r>
                        <a:rPr dirty="0" sz="1100" spc="3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m2</a:t>
                      </a:r>
                      <a:r>
                        <a:rPr dirty="0" sz="1100" spc="3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beton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parke taşı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döşenmesi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Faaliyet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Adı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Köy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Yolları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Standartlarının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yükseltilmesi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290">
                <a:tc>
                  <a:txBody>
                    <a:bodyPr/>
                    <a:lstStyle/>
                    <a:p>
                      <a:pPr marL="68580">
                        <a:lnSpc>
                          <a:spcPts val="117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Sorumlu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Harcama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Birimi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veya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Birimleri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Yol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Ulaşım</a:t>
                      </a:r>
                      <a:r>
                        <a:rPr dirty="0" sz="10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Hizmetleri Müdürlüğü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7134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827531" y="4939284"/>
          <a:ext cx="4112260" cy="2633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2429510"/>
                <a:gridCol w="1257300"/>
              </a:tblGrid>
              <a:tr h="161290">
                <a:tc gridSpan="2">
                  <a:txBody>
                    <a:bodyPr/>
                    <a:lstStyle/>
                    <a:p>
                      <a:pPr algn="ctr" marR="135890">
                        <a:lnSpc>
                          <a:spcPts val="1170"/>
                        </a:lnSpc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Ekonomik</a:t>
                      </a:r>
                      <a:r>
                        <a:rPr dirty="0" sz="10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Kod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170"/>
                        </a:lnSpc>
                      </a:pPr>
                      <a:r>
                        <a:rPr dirty="0" sz="1000" spc="-20" b="1">
                          <a:latin typeface="Calibri"/>
                          <a:cs typeface="Calibri"/>
                        </a:rPr>
                        <a:t>2019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 marR="69850">
                        <a:lnSpc>
                          <a:spcPts val="1185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Personel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Giderleri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 marR="69850">
                        <a:lnSpc>
                          <a:spcPts val="1185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SGK.Devlet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Primi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Giderleri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 marR="69850">
                        <a:lnSpc>
                          <a:spcPts val="1185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Mal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Hizmet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Alımları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Giderleri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 marR="69850">
                        <a:lnSpc>
                          <a:spcPts val="1185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Faiz</a:t>
                      </a:r>
                      <a:r>
                        <a:rPr dirty="0" sz="10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Giderleri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 marR="69850">
                        <a:lnSpc>
                          <a:spcPts val="1185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Cari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Transferler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ctr" marR="69850">
                        <a:lnSpc>
                          <a:spcPts val="1185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Sermaye</a:t>
                      </a:r>
                      <a:r>
                        <a:rPr dirty="0" sz="10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Giderleri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 marR="69850">
                        <a:lnSpc>
                          <a:spcPts val="1170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7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Sermaye</a:t>
                      </a:r>
                      <a:r>
                        <a:rPr dirty="0" sz="10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Transferleri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163.366.500,00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 marR="69850">
                        <a:lnSpc>
                          <a:spcPts val="1185"/>
                        </a:lnSpc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Borç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verme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0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Döner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Sermaye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Diğer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Yurt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İçi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8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Yurt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Dışı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Dışı</a:t>
                      </a:r>
                      <a:r>
                        <a:rPr dirty="0" sz="10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0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0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0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163.366.500,00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637535" y="1502150"/>
            <a:ext cx="228600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sng" sz="11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PERFORMANS</a:t>
            </a:r>
            <a:r>
              <a:rPr dirty="0" u="sng" sz="11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HEDEFİ</a:t>
            </a:r>
            <a:r>
              <a:rPr dirty="0" u="sng" sz="11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TABLOSU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30580" y="1837944"/>
            <a:ext cx="1329055" cy="167640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8580">
              <a:lnSpc>
                <a:spcPts val="1265"/>
              </a:lnSpc>
            </a:pPr>
            <a:r>
              <a:rPr dirty="0" sz="1100" b="1">
                <a:latin typeface="Times New Roman"/>
                <a:cs typeface="Times New Roman"/>
              </a:rPr>
              <a:t>İdare</a:t>
            </a:r>
            <a:r>
              <a:rPr dirty="0" sz="1100" spc="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Adı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159507" y="1837944"/>
            <a:ext cx="4520565" cy="167640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265"/>
              </a:lnSpc>
            </a:pPr>
            <a:r>
              <a:rPr dirty="0" sz="1100" b="1">
                <a:latin typeface="Times New Roman"/>
                <a:cs typeface="Times New Roman"/>
              </a:rPr>
              <a:t>AĞRI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İL</a:t>
            </a:r>
            <a:r>
              <a:rPr dirty="0" sz="1100" spc="-2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ÖZEL</a:t>
            </a:r>
            <a:r>
              <a:rPr dirty="0" sz="1100" spc="-2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İDARESİ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(Yol</a:t>
            </a:r>
            <a:r>
              <a:rPr dirty="0" sz="1100" spc="-2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ve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Ulaşım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Hizmetleri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Şube</a:t>
            </a:r>
            <a:r>
              <a:rPr dirty="0" sz="1100" spc="-2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Müdürlüğü)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827531" y="2319527"/>
          <a:ext cx="5931535" cy="655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5085"/>
                <a:gridCol w="4533900"/>
              </a:tblGrid>
              <a:tr h="167005"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Amaç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düzeyinde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Standartlara uygun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ulaşım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alt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yapısının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oluşturulması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1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Kırsal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alanda 2019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yılı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içerisinde</a:t>
                      </a:r>
                      <a:r>
                        <a:rPr dirty="0" sz="1100" spc="2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471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km. Yol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onarım-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Stabilize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kaplama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ve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 marR="153670">
                        <a:lnSpc>
                          <a:spcPts val="1260"/>
                        </a:lnSpc>
                        <a:spcBef>
                          <a:spcPts val="1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324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BSK. Asfalt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yol çalışmalarının alt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yapısı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dâhil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tamamlanması.Ayrıca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köy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içlerine 100.000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m2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beton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parke taşı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döşenmesi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827531" y="3293364"/>
          <a:ext cx="5931535" cy="572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9055"/>
                <a:gridCol w="4520565"/>
              </a:tblGrid>
              <a:tr h="167005">
                <a:tc>
                  <a:txBody>
                    <a:bodyPr/>
                    <a:lstStyle/>
                    <a:p>
                      <a:pPr marL="95885">
                        <a:lnSpc>
                          <a:spcPts val="122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04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Köy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yolları Standartlarının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yükseltilmesi.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5130">
                <a:tc gridSpan="2">
                  <a:txBody>
                    <a:bodyPr/>
                    <a:lstStyle/>
                    <a:p>
                      <a:pPr marL="45720">
                        <a:lnSpc>
                          <a:spcPts val="126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Açıklamalar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7" name="object 7" descr=""/>
          <p:cNvGraphicFramePr>
            <a:graphicFrameLocks noGrp="1"/>
          </p:cNvGraphicFramePr>
          <p:nvPr/>
        </p:nvGraphicFramePr>
        <p:xfrm>
          <a:off x="827531" y="4184903"/>
          <a:ext cx="5979160" cy="2834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765"/>
                <a:gridCol w="3459479"/>
                <a:gridCol w="749935"/>
                <a:gridCol w="739139"/>
                <a:gridCol w="669289"/>
              </a:tblGrid>
              <a:tr h="16764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Göstergeleri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220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220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 marR="63500">
                        <a:lnSpc>
                          <a:spcPts val="121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Onarım+Stabilize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(km)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21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739.4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489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471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 gridSpan="5"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Açıklama: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Yollarda oluşan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bozulma ve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deformasyonların bakım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 onarımının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yapılması.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algn="ctr" marR="63500">
                        <a:lnSpc>
                          <a:spcPts val="121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BSK.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Asfalt</a:t>
                      </a:r>
                      <a:r>
                        <a:rPr dirty="0" sz="1100" spc="2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Yol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Yapımı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(km)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21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106.7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355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324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005">
                <a:tc gridSpan="5"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Açıklama:Yol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Standartlarının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yükseltilmesi</a:t>
                      </a:r>
                      <a:r>
                        <a:rPr dirty="0" sz="1100" spc="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Yolun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üst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düzeyde ve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uzun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ömürlü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olmasını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sağlamak.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5735">
                <a:tc gridSpan="5">
                  <a:txBody>
                    <a:bodyPr/>
                    <a:lstStyle/>
                    <a:p>
                      <a:pPr marL="348615">
                        <a:lnSpc>
                          <a:spcPts val="1210"/>
                        </a:lnSpc>
                        <a:tabLst>
                          <a:tab pos="4107179" algn="l"/>
                          <a:tab pos="4806950" algn="l"/>
                          <a:tab pos="54000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BSK.Asfalt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aşınma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tabakası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yapımı(km)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76.40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150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200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7640">
                <a:tc>
                  <a:txBody>
                    <a:bodyPr/>
                    <a:lstStyle/>
                    <a:p>
                      <a:pPr algn="ctr" marR="63500">
                        <a:lnSpc>
                          <a:spcPts val="122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Trafik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İşaret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Levhaları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(Adet)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22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1634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2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3370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22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12200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 gridSpan="5"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Açıklama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:Köy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yollarında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ulaşımın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güvenli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bir şekilde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sağlanması.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algn="ctr" marR="63500">
                        <a:lnSpc>
                          <a:spcPts val="121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Köprü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(Adet)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21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005">
                <a:tc gridSpan="5"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Açıklama :Köy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yollarında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ulaşımın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daha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iyi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sağlanması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için.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algn="ctr" marR="63500">
                        <a:lnSpc>
                          <a:spcPts val="121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B.A.Menfez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(Adet)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174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125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 gridSpan="5"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Açıklama :Köy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yollarında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ulaşımın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daha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iyi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sağlanması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için.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algn="ctr" marR="63500">
                        <a:lnSpc>
                          <a:spcPts val="121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Korige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Menfez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Boru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(Metre)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21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2624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21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4974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1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5980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algn="ctr" marR="63500">
                        <a:lnSpc>
                          <a:spcPts val="122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Greyderli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Bakım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(km)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22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6063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22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6900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22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5860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marR="63500">
                        <a:lnSpc>
                          <a:spcPts val="122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Karla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Mücadele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Çalışmaları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(km)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12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273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20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20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 marR="63500">
                        <a:lnSpc>
                          <a:spcPts val="121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Beton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Parke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Taşı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İle Köy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İçi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Yol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Yapımı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21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35000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21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70000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21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100000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 gridSpan="5"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Açıklama :Köy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yollarında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ulaşımın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sağlanması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için.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8" name="object 8" descr=""/>
          <p:cNvGraphicFramePr>
            <a:graphicFrameLocks noGrp="1"/>
          </p:cNvGraphicFramePr>
          <p:nvPr/>
        </p:nvGraphicFramePr>
        <p:xfrm>
          <a:off x="827531" y="7342632"/>
          <a:ext cx="5979160" cy="1665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765"/>
                <a:gridCol w="2593975"/>
                <a:gridCol w="1074419"/>
                <a:gridCol w="801370"/>
                <a:gridCol w="1147445"/>
              </a:tblGrid>
              <a:tr h="165735">
                <a:tc gridSpan="2" rowSpan="2"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Faaliyetler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69215">
                        <a:lnSpc>
                          <a:spcPts val="121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İhtiyacı 20189Yılı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(TL)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7005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2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2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 marR="63500">
                        <a:lnSpc>
                          <a:spcPts val="121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BSK.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Asfalt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Yol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Yapımı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ts val="121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112.428.000,00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BSK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Asfalt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Aşınma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Tabakası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ts val="122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36.000,00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 marR="63500">
                        <a:lnSpc>
                          <a:spcPts val="121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Trafik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İşaret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Levhaları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ts val="121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1.220.000,00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marR="63500">
                        <a:lnSpc>
                          <a:spcPts val="122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Köprü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22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6.600.000,00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algn="ctr" marR="63500">
                        <a:lnSpc>
                          <a:spcPts val="122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B.A.Menfez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ts val="122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2.250.000,00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 marR="63500">
                        <a:lnSpc>
                          <a:spcPts val="121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Korige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Menfez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Boru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ts val="121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868.500,00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marR="63500">
                        <a:lnSpc>
                          <a:spcPts val="122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Beton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Parke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Taşı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Döşemesi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22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4.000.000,00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Genel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21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163.366.500,00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86968" y="1523999"/>
          <a:ext cx="5896610" cy="71920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670"/>
                <a:gridCol w="2964180"/>
                <a:gridCol w="2569210"/>
              </a:tblGrid>
              <a:tr h="252729">
                <a:tc gridSpan="3">
                  <a:txBody>
                    <a:bodyPr/>
                    <a:lstStyle/>
                    <a:p>
                      <a:pPr algn="ctr" marL="635">
                        <a:lnSpc>
                          <a:spcPts val="1265"/>
                        </a:lnSpc>
                        <a:spcBef>
                          <a:spcPts val="625"/>
                        </a:spcBef>
                      </a:pP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FAALİYET</a:t>
                      </a:r>
                      <a:r>
                        <a:rPr dirty="0" sz="1100" spc="-2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 i="1">
                          <a:latin typeface="Times New Roman"/>
                          <a:cs typeface="Times New Roman"/>
                        </a:rPr>
                        <a:t>MALİYETLERİ</a:t>
                      </a:r>
                      <a:r>
                        <a:rPr dirty="0" sz="1100" spc="-2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 i="1">
                          <a:latin typeface="Times New Roman"/>
                          <a:cs typeface="Times New Roman"/>
                        </a:rPr>
                        <a:t>TABLOSU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93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7660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1215"/>
                        </a:spcBef>
                      </a:pP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1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 i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4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085" marR="58419">
                        <a:lnSpc>
                          <a:spcPts val="127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İdaresi Genel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Sekreterliği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(Destek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Hizmetleri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Şube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Müdürlüğü)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065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 i="1">
                          <a:latin typeface="Times New Roman"/>
                          <a:cs typeface="Times New Roman"/>
                        </a:rPr>
                        <a:t>Hedefi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085" marR="108585">
                        <a:lnSpc>
                          <a:spcPct val="958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Hedefimiz: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İdaremizin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2019 Yılı</a:t>
                      </a:r>
                      <a:r>
                        <a:rPr dirty="0" sz="1100" spc="2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yatırım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programının çok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daha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verimli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olması,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halkımıza her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türlü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aksamadan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götürülmesi, Bölge Halkının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daha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refah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bir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ortamda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gerekli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ulaşım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yaşamını sürdürmesidir.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6400"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Faaliyetin</a:t>
                      </a:r>
                      <a:r>
                        <a:rPr dirty="0" sz="11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 i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30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085" marR="71120">
                        <a:lnSpc>
                          <a:spcPts val="1260"/>
                        </a:lnSpc>
                        <a:spcBef>
                          <a:spcPts val="58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Destek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Hizmetleri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Şube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Müdürlüğü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Detaylı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Harcama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Kalemleri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254"/>
                        </a:spcBef>
                      </a:pP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Sorumlu</a:t>
                      </a:r>
                      <a:r>
                        <a:rPr dirty="0" sz="1100" spc="-2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Harcama</a:t>
                      </a:r>
                      <a:r>
                        <a:rPr dirty="0" sz="1100" spc="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Birimi</a:t>
                      </a:r>
                      <a:r>
                        <a:rPr dirty="0" sz="1100" spc="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veya </a:t>
                      </a:r>
                      <a:r>
                        <a:rPr dirty="0" sz="1100" spc="-10" b="1" i="1">
                          <a:latin typeface="Times New Roman"/>
                          <a:cs typeface="Times New Roman"/>
                        </a:rPr>
                        <a:t>Birimleri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Destek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Hizmetleri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Şube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1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010">
                <a:tc gridSpan="2"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Bef>
                          <a:spcPts val="254"/>
                        </a:spcBef>
                      </a:pPr>
                      <a:r>
                        <a:rPr dirty="0" sz="1100" spc="-10" b="1" i="1">
                          <a:latin typeface="Times New Roman"/>
                          <a:cs typeface="Times New Roman"/>
                        </a:rPr>
                        <a:t>AÇIKLAMALAR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1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">
                <a:tc gridSpan="2">
                  <a:txBody>
                    <a:bodyPr/>
                    <a:lstStyle/>
                    <a:p>
                      <a:pPr algn="ctr">
                        <a:lnSpc>
                          <a:spcPts val="1265"/>
                        </a:lnSpc>
                        <a:spcBef>
                          <a:spcPts val="254"/>
                        </a:spcBef>
                      </a:pP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Ekonomik</a:t>
                      </a:r>
                      <a:r>
                        <a:rPr dirty="0" sz="1100" spc="-1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 i="1">
                          <a:latin typeface="Times New Roman"/>
                          <a:cs typeface="Times New Roman"/>
                        </a:rPr>
                        <a:t>Kod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265"/>
                        </a:lnSpc>
                        <a:spcBef>
                          <a:spcPts val="254"/>
                        </a:spcBef>
                      </a:pPr>
                      <a:r>
                        <a:rPr dirty="0" sz="1100" spc="-20" b="1" i="1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Kırtasiye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Alımları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120.000,00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Boru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Malzeme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Alımları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2384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50.000,00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Temizlik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Malzeme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Alımları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140.000,00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İlan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65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30.000,00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104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Sigorta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65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460.000,00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Haberleşme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Cihazları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Alımı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655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65.000,00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İş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Makinesi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Alımı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5560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98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marR="221615">
                        <a:lnSpc>
                          <a:spcPts val="1260"/>
                        </a:lnSpc>
                        <a:spcBef>
                          <a:spcPts val="58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Hizmet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Binaları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Isınma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Sistemleri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İçin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Yakacak Alımı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220.000,00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98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Akaryakıt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Madeni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yağ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alımı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65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6.000.000,00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Personel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Servis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Kiralama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300.000,00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Makine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Techizat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Bakım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5.000.000,00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Birliklere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Yardım(operatör)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655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4.000.000,00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Vergi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Kesintisi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45.0000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300"/>
                        </a:lnSpc>
                        <a:spcBef>
                          <a:spcPts val="67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655">
                        <a:lnSpc>
                          <a:spcPts val="1300"/>
                        </a:lnSpc>
                        <a:spcBef>
                          <a:spcPts val="67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16.430.000,00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86967" y="1211579"/>
          <a:ext cx="6146800" cy="6597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4750"/>
                <a:gridCol w="62230"/>
                <a:gridCol w="62230"/>
                <a:gridCol w="123190"/>
                <a:gridCol w="1546860"/>
                <a:gridCol w="1546860"/>
                <a:gridCol w="1546860"/>
              </a:tblGrid>
              <a:tr h="711200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 i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3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HEDEFİ</a:t>
                      </a:r>
                      <a:r>
                        <a:rPr dirty="0" sz="1100" spc="-2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 i="1">
                          <a:latin typeface="Times New Roman"/>
                          <a:cs typeface="Times New Roman"/>
                        </a:rPr>
                        <a:t>TABLOSU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47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5740">
                <a:tc gridSpan="3"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254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254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Özel İdaresi Genel Sekreterliği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(Destek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Hizmet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Müdürlüğü)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5104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7010">
                <a:tc gridSpan="3"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  <a:spcBef>
                          <a:spcPts val="254"/>
                        </a:spcBef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Amaç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Hizmetlerimizin daha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verimli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olarak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yürütülmesidir.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2964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815" marR="217170">
                        <a:lnSpc>
                          <a:spcPct val="959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Hedefimiz: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İdaremizin 2019 Yılı</a:t>
                      </a:r>
                      <a:r>
                        <a:rPr dirty="0" sz="1100" spc="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yatırım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programının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çok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daha verimli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olması,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halkımıza her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türlü hizmetin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aksamadan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götürülmesi,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Bölge Halkının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daha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refah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bir ortamda gerekli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ulaşım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 yaşamını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sürdürmesidir.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7010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5740">
                <a:tc gridSpan="3"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254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Hedef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7010">
                <a:tc gridSpan="3"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  <a:spcBef>
                          <a:spcPts val="254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5740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5104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7010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5104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7660">
                <a:tc gridSpan="4">
                  <a:txBody>
                    <a:bodyPr/>
                    <a:lstStyle/>
                    <a:p>
                      <a:pPr marL="357505" marR="350520" indent="10160">
                        <a:lnSpc>
                          <a:spcPts val="1270"/>
                        </a:lnSpc>
                      </a:pPr>
                      <a:r>
                        <a:rPr dirty="0" sz="1100" spc="-10" b="1" i="1">
                          <a:latin typeface="Times New Roman"/>
                          <a:cs typeface="Times New Roman"/>
                        </a:rPr>
                        <a:t>Performans Göstergeleri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65"/>
                        </a:lnSpc>
                        <a:spcBef>
                          <a:spcPts val="1215"/>
                        </a:spcBef>
                      </a:pPr>
                      <a:r>
                        <a:rPr dirty="0" sz="1100" spc="-20" b="1" i="1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4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65"/>
                        </a:lnSpc>
                        <a:spcBef>
                          <a:spcPts val="1215"/>
                        </a:spcBef>
                      </a:pPr>
                      <a:r>
                        <a:rPr dirty="0" sz="1100" spc="-20" b="1" i="1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4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265"/>
                        </a:lnSpc>
                        <a:spcBef>
                          <a:spcPts val="1215"/>
                        </a:spcBef>
                      </a:pPr>
                      <a:r>
                        <a:rPr dirty="0" sz="1100" spc="-20" b="1" i="1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4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01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01040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18.445.000,00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0405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24.727.500,00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30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16,430,000,00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104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5740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4000">
                <a:tc gridSpan="4" rowSpan="2">
                  <a:txBody>
                    <a:bodyPr/>
                    <a:lstStyle/>
                    <a:p>
                      <a:pPr marL="39751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1100" spc="-10" b="1" i="1">
                          <a:latin typeface="Times New Roman"/>
                          <a:cs typeface="Times New Roman"/>
                        </a:rPr>
                        <a:t>Faaliyetler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03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 marL="3175">
                        <a:lnSpc>
                          <a:spcPts val="1265"/>
                        </a:lnSpc>
                        <a:spcBef>
                          <a:spcPts val="640"/>
                        </a:spcBef>
                      </a:pP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İhtiyacı</a:t>
                      </a:r>
                      <a:r>
                        <a:rPr dirty="0" sz="1100" spc="-2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(2019)</a:t>
                      </a:r>
                      <a:r>
                        <a:rPr dirty="0" sz="11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 i="1">
                          <a:latin typeface="Times New Roman"/>
                          <a:cs typeface="Times New Roman"/>
                        </a:rPr>
                        <a:t>TL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12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7010">
                <a:tc gridSpan="4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403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75"/>
                        </a:lnSpc>
                        <a:spcBef>
                          <a:spcPts val="254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75"/>
                        </a:lnSpc>
                        <a:spcBef>
                          <a:spcPts val="254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275"/>
                        </a:lnSpc>
                        <a:spcBef>
                          <a:spcPts val="254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1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90"/>
                        </a:lnSpc>
                        <a:spcBef>
                          <a:spcPts val="22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16.430.000,00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1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000">
                <a:tc gridSpan="3">
                  <a:txBody>
                    <a:bodyPr/>
                    <a:lstStyle/>
                    <a:p>
                      <a:pPr marL="436880">
                        <a:lnSpc>
                          <a:spcPts val="1275"/>
                        </a:lnSpc>
                        <a:spcBef>
                          <a:spcPts val="625"/>
                        </a:spcBef>
                      </a:pP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Genel</a:t>
                      </a:r>
                      <a:r>
                        <a:rPr dirty="0" sz="1100" spc="-10" b="1" i="1">
                          <a:latin typeface="Times New Roman"/>
                          <a:cs typeface="Times New Roman"/>
                        </a:rPr>
                        <a:t> 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93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300"/>
                        </a:lnSpc>
                        <a:spcBef>
                          <a:spcPts val="60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16.430.000,00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27531" y="1211579"/>
          <a:ext cx="6182995" cy="6824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0870"/>
                <a:gridCol w="2717165"/>
                <a:gridCol w="2771775"/>
              </a:tblGrid>
              <a:tr h="356235">
                <a:tc gridSpan="3"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FAALİYET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MALİYETLERİ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TABLOSU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31495">
                <a:tc gridSpan="2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Adı: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676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41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İdaresi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Genel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Sekreterliği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644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2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Hedefi: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 marR="36893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yılında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çağımız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seviyesinin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%90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oranına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ulaşmak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750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39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Faaliyet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Adı: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 marR="46291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Bilgi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İşlem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Şube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Müdürlüğü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Detaylı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Harcama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Kalemleri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 gridSpan="3">
                  <a:txBody>
                    <a:bodyPr/>
                    <a:lstStyle/>
                    <a:p>
                      <a:pPr marL="68580" marR="3482975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Sorumlu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Harcama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Birimi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veya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Birimleri: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Bilgi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İşlem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Şube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Müdürlüğü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0975">
                <a:tc gridSpan="3">
                  <a:txBody>
                    <a:bodyPr/>
                    <a:lstStyle/>
                    <a:p>
                      <a:pPr marL="68580">
                        <a:lnSpc>
                          <a:spcPts val="133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Açıklamalar: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097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097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097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097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24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097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097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097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097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33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Ekonomik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kod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30"/>
                        </a:lnSpc>
                      </a:pP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2019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68580">
                        <a:lnSpc>
                          <a:spcPts val="1330"/>
                        </a:lnSpc>
                      </a:pP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3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Kırtasiye,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İlan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Büro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malzemeleri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100.000,00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marL="68580">
                        <a:lnSpc>
                          <a:spcPts val="1340"/>
                        </a:lnSpc>
                      </a:pP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Baskı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Cilt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giderleri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(Kitap,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Dergi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100.000,00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20700">
                        <a:lnSpc>
                          <a:spcPts val="138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Bilgisayar,bilgisayar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bileşenleri</a:t>
                      </a:r>
                      <a:r>
                        <a:rPr dirty="0" sz="12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ve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yazılım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Alımı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350.000,00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68580">
                        <a:lnSpc>
                          <a:spcPts val="1330"/>
                        </a:lnSpc>
                      </a:pP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3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Yedek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parça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Bakım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Sözleşmesi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33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150.000,00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68580">
                        <a:lnSpc>
                          <a:spcPts val="1330"/>
                        </a:lnSpc>
                      </a:pP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3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Oska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Güncellemesi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3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40.000,00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97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33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İhtiyacı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740.000,00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Dışı Kaynak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İhtiyacı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778002" y="899159"/>
          <a:ext cx="6029960" cy="880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5310"/>
                <a:gridCol w="914400"/>
                <a:gridCol w="339725"/>
                <a:gridCol w="574675"/>
                <a:gridCol w="55244"/>
                <a:gridCol w="1084580"/>
                <a:gridCol w="1146810"/>
                <a:gridCol w="114300"/>
                <a:gridCol w="1143000"/>
              </a:tblGrid>
              <a:tr h="385445">
                <a:tc gridSpan="9">
                  <a:txBody>
                    <a:bodyPr/>
                    <a:lstStyle/>
                    <a:p>
                      <a:pPr algn="ctr" marL="4826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HEDEFİ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TABLOSU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60680">
                <a:tc gridSpan="2">
                  <a:txBody>
                    <a:bodyPr/>
                    <a:lstStyle/>
                    <a:p>
                      <a:pPr marL="48895">
                        <a:lnSpc>
                          <a:spcPts val="141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>
                        <a:lnSpc>
                          <a:spcPts val="1360"/>
                        </a:lnSpc>
                      </a:pPr>
                      <a:r>
                        <a:rPr dirty="0" sz="1200" i="1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200" spc="-2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İDARESİ</a:t>
                      </a:r>
                      <a:r>
                        <a:rPr dirty="0" sz="1200" spc="-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GENEL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 SEKRETERLİĞİ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ts val="1380"/>
                        </a:lnSpc>
                      </a:pPr>
                      <a:r>
                        <a:rPr dirty="0" sz="1200" i="1">
                          <a:latin typeface="Times New Roman"/>
                          <a:cs typeface="Times New Roman"/>
                        </a:rPr>
                        <a:t>(Bilgi</a:t>
                      </a:r>
                      <a:r>
                        <a:rPr dirty="0" sz="1200" spc="-3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İşlem</a:t>
                      </a:r>
                      <a:r>
                        <a:rPr dirty="0" sz="1200" spc="-3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Müdürlüğü)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6235">
                <a:tc gridSpan="2">
                  <a:txBody>
                    <a:bodyPr/>
                    <a:lstStyle/>
                    <a:p>
                      <a:pPr marL="48895">
                        <a:lnSpc>
                          <a:spcPts val="1380"/>
                        </a:lnSpc>
                      </a:pP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Amaç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 marR="9715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Ağrı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İdaresi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İş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İşlemlerinin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elektronik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ortama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aktarılması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ve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çağımız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teknoloji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seviyesine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uygun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projeler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geliştirmek.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4315">
                <a:tc gridSpan="2">
                  <a:txBody>
                    <a:bodyPr/>
                    <a:lstStyle/>
                    <a:p>
                      <a:pPr marL="48895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Hedef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>
                        <a:lnSpc>
                          <a:spcPts val="13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yılında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çağımız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seviyesinin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%90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oranına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ulaşmak.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6235">
                <a:tc gridSpan="2">
                  <a:txBody>
                    <a:bodyPr/>
                    <a:lstStyle/>
                    <a:p>
                      <a:pPr marL="4889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2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Hedef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 marR="8318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Bilgi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güvenliği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bilgi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saklanması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için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çağa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ayak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uydurmak.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içişleri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projesi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modüllerinin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tamamının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kullanılır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hale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gelmesini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sağlamak.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4315">
                <a:tc gridSpan="9">
                  <a:txBody>
                    <a:bodyPr/>
                    <a:lstStyle/>
                    <a:p>
                      <a:pPr marL="48895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Açıklama: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431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622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431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4315">
                <a:tc gridSpan="4">
                  <a:txBody>
                    <a:bodyPr/>
                    <a:lstStyle/>
                    <a:p>
                      <a:pPr marL="4889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2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Göstergeleri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6350">
                        <a:lnSpc>
                          <a:spcPts val="1380"/>
                        </a:lnSpc>
                      </a:pP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2017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380"/>
                        </a:lnSpc>
                      </a:pP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2018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1270">
                        <a:lnSpc>
                          <a:spcPts val="1380"/>
                        </a:lnSpc>
                      </a:pP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2019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4315">
                <a:tc>
                  <a:txBody>
                    <a:bodyPr/>
                    <a:lstStyle/>
                    <a:p>
                      <a:pPr algn="ctr" marL="5080">
                        <a:lnSpc>
                          <a:spcPts val="1380"/>
                        </a:lnSpc>
                      </a:pP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312420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OSKA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Yazılımları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67335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22.500,00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30.000,00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3850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36.000,00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4315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6235">
                <a:tc gridSpan="4">
                  <a:txBody>
                    <a:bodyPr/>
                    <a:lstStyle/>
                    <a:p>
                      <a:pPr marL="1022985" marR="131445" indent="-876300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Toner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Bilgisayar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Bileşenleri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Alımı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67970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71.721,58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65.652,15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4485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80.000,00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4315">
                <a:tc gridSpan="4">
                  <a:txBody>
                    <a:bodyPr/>
                    <a:lstStyle/>
                    <a:p>
                      <a:pPr marL="28384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Bilgisayar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Bakım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Onarımı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68605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14.000,00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25.000,00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5120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30.000,00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6220">
                <a:tc gridSpan="4">
                  <a:txBody>
                    <a:bodyPr/>
                    <a:lstStyle/>
                    <a:p>
                      <a:pPr marL="86995">
                        <a:lnSpc>
                          <a:spcPts val="139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Telefon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Santral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Bakım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Giderleri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06070">
                        <a:lnSpc>
                          <a:spcPts val="139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2.500,00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39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5.000,00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62585">
                        <a:lnSpc>
                          <a:spcPts val="139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4.800,00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6235">
                <a:tc gridSpan="4">
                  <a:txBody>
                    <a:bodyPr/>
                    <a:lstStyle/>
                    <a:p>
                      <a:pPr marL="1022985" marR="170815" indent="-836930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Telefon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Santrali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Yedek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Parça Alımı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06070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4.277,50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2.600,00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62585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1.500,00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6235">
                <a:tc gridSpan="4">
                  <a:txBody>
                    <a:bodyPr/>
                    <a:lstStyle/>
                    <a:p>
                      <a:pPr marL="709295" marR="530225" indent="-165100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Bilgisayar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Yazılım Güncellemeleri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67970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21.541,00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30.000,00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4485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40.000,00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6235">
                <a:tc gridSpan="4">
                  <a:txBody>
                    <a:bodyPr/>
                    <a:lstStyle/>
                    <a:p>
                      <a:pPr marL="587375" marR="201295" indent="-372110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z="1200" spc="140" b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Bilgisayar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Sarf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Malzeme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ve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Yedek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Parça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Alımı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67970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14.873,90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20.000,00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4485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32.000,00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4315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623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80">
                <a:tc gridSpan="5" rowSpan="2">
                  <a:txBody>
                    <a:bodyPr/>
                    <a:lstStyle/>
                    <a:p>
                      <a:pPr marL="48895">
                        <a:lnSpc>
                          <a:spcPts val="139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Faaliyetler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8C8C8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766445">
                        <a:lnSpc>
                          <a:spcPts val="1340"/>
                        </a:lnSpc>
                        <a:tabLst>
                          <a:tab pos="197358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İhtiyacı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	(2019)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(TL)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8C8C8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5104">
                <a:tc gridSpan="5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8C8C8C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8C8C8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95910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Dışı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8C8C8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8C8C8C"/>
                    </a:solidFill>
                  </a:tcPr>
                </a:tc>
              </a:tr>
              <a:tr h="234315">
                <a:tc gridSpan="3">
                  <a:txBody>
                    <a:bodyPr/>
                    <a:lstStyle/>
                    <a:p>
                      <a:pPr marL="48895">
                        <a:lnSpc>
                          <a:spcPts val="13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Oska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Yazılım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Güncellemesi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5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40.000,00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355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40.000,00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 gridSpan="3">
                  <a:txBody>
                    <a:bodyPr/>
                    <a:lstStyle/>
                    <a:p>
                      <a:pPr marL="48895" marR="43497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Bilgisayar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Yazılım Alımları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5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350.000,00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355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350.000,00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 gridSpan="3">
                  <a:txBody>
                    <a:bodyPr/>
                    <a:lstStyle/>
                    <a:p>
                      <a:pPr marL="48895" marR="37211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Yedek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Parça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Bakım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Sözleşmesi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5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150.000,00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355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150.000,00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7505">
                <a:tc gridSpan="3">
                  <a:txBody>
                    <a:bodyPr/>
                    <a:lstStyle/>
                    <a:p>
                      <a:pPr marL="48895" marR="38925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Baskı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Cilt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Giderleri (Kitap,Dergi)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100.000,00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37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100.000,00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 gridSpan="3">
                  <a:txBody>
                    <a:bodyPr/>
                    <a:lstStyle/>
                    <a:p>
                      <a:pPr marL="48895" marR="37719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Kırtasiye,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İlan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Büro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Malzemeleri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5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100.000,00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355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100.000,00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5">
                <a:tc gridSpan="3">
                  <a:txBody>
                    <a:bodyPr/>
                    <a:lstStyle/>
                    <a:p>
                      <a:pPr marL="48895">
                        <a:lnSpc>
                          <a:spcPts val="13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Genel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Toplam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355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740.000,00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622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781812" y="899160"/>
          <a:ext cx="6026150" cy="704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5625"/>
                <a:gridCol w="629285"/>
                <a:gridCol w="1080135"/>
                <a:gridCol w="1264285"/>
                <a:gridCol w="1142364"/>
              </a:tblGrid>
              <a:tr h="2355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5">
                <a:tc gridSpan="5">
                  <a:txBody>
                    <a:bodyPr/>
                    <a:lstStyle/>
                    <a:p>
                      <a:pPr marL="4508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Genel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2637535" y="2076698"/>
            <a:ext cx="228600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PERFORMANS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HEDEFİ</a:t>
            </a:r>
            <a:r>
              <a:rPr dirty="0" sz="1100" spc="-10" b="1">
                <a:latin typeface="Times New Roman"/>
                <a:cs typeface="Times New Roman"/>
              </a:rPr>
              <a:t> TABLOSU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827531" y="3032760"/>
          <a:ext cx="5980430" cy="4925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8825"/>
                <a:gridCol w="2822575"/>
                <a:gridCol w="746760"/>
                <a:gridCol w="822960"/>
                <a:gridCol w="746760"/>
              </a:tblGrid>
              <a:tr h="34099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İcra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Takip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Programı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alımı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2396,79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19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2.262,00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099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Bilgisayar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Bakım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Onarımı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14.000,00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284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6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Bilgisayar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Sarf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Malzemeleri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Yedek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parça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Alımı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14.873,90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38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192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3.000,00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38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099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Bilgisayar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yazılım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güncellemesi(OSKA)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21541,13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14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30.000,00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Telefon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santal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bakım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sözleşme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gideri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2500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19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5.000,00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099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Telefon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santraline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yedek</a:t>
                      </a:r>
                      <a:r>
                        <a:rPr dirty="0" sz="11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parça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alımı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4277,50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68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2600,00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099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10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Vali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konağı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bilgisayar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yazıcı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alımı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14.490,40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19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2.700,00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827531" y="8278367"/>
          <a:ext cx="6000115" cy="14566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180"/>
                <a:gridCol w="3429000"/>
                <a:gridCol w="842645"/>
                <a:gridCol w="595629"/>
                <a:gridCol w="752475"/>
              </a:tblGrid>
              <a:tr h="318135"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Faaliyetler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0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19812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İhtiyacı(2019)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(t)(TL)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2284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50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9554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9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ts val="126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22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9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algn="ctr" marR="81915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Oska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Yazılım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Güncellemesi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40.000,00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40.000,00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algn="ctr" marR="81915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Bilgisayar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Yazılım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Alımları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150.000,00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150.000,0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27531" y="899160"/>
          <a:ext cx="6000115" cy="1271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180"/>
                <a:gridCol w="3429000"/>
                <a:gridCol w="842645"/>
                <a:gridCol w="595629"/>
                <a:gridCol w="752475"/>
              </a:tblGrid>
              <a:tr h="318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ts val="1265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algn="ctr" marR="81915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Yedek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parça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Bakım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Sözleşmesi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algn="ctr" marR="81915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Kırtasiye,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İlan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Büro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malzemeleri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30.000,00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30.000,00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Genel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230.000,00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777240" y="3116579"/>
            <a:ext cx="5954395" cy="528955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 algn="ctr" marL="51435">
              <a:lnSpc>
                <a:spcPct val="100000"/>
              </a:lnSpc>
              <a:spcBef>
                <a:spcPts val="50"/>
              </a:spcBef>
            </a:pPr>
            <a:r>
              <a:rPr dirty="0" sz="1100" spc="-10" b="1">
                <a:latin typeface="Times New Roman"/>
                <a:cs typeface="Times New Roman"/>
              </a:rPr>
              <a:t>PERFORMANS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HEDEFİ</a:t>
            </a:r>
            <a:r>
              <a:rPr dirty="0" sz="1100" spc="-10" b="1">
                <a:latin typeface="Times New Roman"/>
                <a:cs typeface="Times New Roman"/>
              </a:rPr>
              <a:t> TABLOSU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781812" y="3774947"/>
          <a:ext cx="6026150" cy="5742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500"/>
                <a:gridCol w="914400"/>
                <a:gridCol w="339725"/>
                <a:gridCol w="574675"/>
                <a:gridCol w="55244"/>
                <a:gridCol w="1084580"/>
                <a:gridCol w="1146810"/>
                <a:gridCol w="114300"/>
                <a:gridCol w="1143000"/>
              </a:tblGrid>
              <a:tr h="630555">
                <a:tc gridSpan="2">
                  <a:txBody>
                    <a:bodyPr/>
                    <a:lstStyle/>
                    <a:p>
                      <a:pPr marL="4508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İDARESİ</a:t>
                      </a:r>
                      <a:r>
                        <a:rPr dirty="0" sz="1100" spc="2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İnsan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Kaynakları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Eğitim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Müdürlüğü)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6865">
                <a:tc gridSpan="2">
                  <a:txBody>
                    <a:bodyPr/>
                    <a:lstStyle/>
                    <a:p>
                      <a:pPr marL="45085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Amaç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2019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Bütçesini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Oluşturmak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2">
                  <a:txBody>
                    <a:bodyPr/>
                    <a:lstStyle/>
                    <a:p>
                      <a:pPr marL="45085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2019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Hedefine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Ulaşmak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2">
                  <a:txBody>
                    <a:bodyPr/>
                    <a:lstStyle/>
                    <a:p>
                      <a:pPr marL="4508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Hedef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6865">
                <a:tc gridSpan="9">
                  <a:txBody>
                    <a:bodyPr/>
                    <a:lstStyle/>
                    <a:p>
                      <a:pPr marL="45085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6865">
                <a:tc gridSpan="4">
                  <a:txBody>
                    <a:bodyPr/>
                    <a:lstStyle/>
                    <a:p>
                      <a:pPr marL="4508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Göstergeleri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6350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4445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3655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25.183.700TL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36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31.059.500TL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0068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35.825.426,08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2928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5" rowSpan="2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Faaliyetler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847090">
                        <a:lnSpc>
                          <a:spcPts val="1290"/>
                        </a:lnSpc>
                        <a:tabLst>
                          <a:tab pos="1952625" algn="l"/>
                        </a:tabLst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(2019)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(TL)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5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321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9725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Temel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Maaşlar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5750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1.915.966,00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Zamlar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Tazminatlar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5750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2.479.715,00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76300" y="880358"/>
            <a:ext cx="2682240" cy="5200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100" spc="-10">
                <a:latin typeface="Times New Roman"/>
                <a:cs typeface="Times New Roman"/>
              </a:rPr>
              <a:t>Açıklamalar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45"/>
              </a:spcBef>
            </a:pPr>
            <a:r>
              <a:rPr dirty="0" sz="1100">
                <a:latin typeface="Calibri"/>
                <a:cs typeface="Calibri"/>
              </a:rPr>
              <a:t>Kırtasiye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Giderleri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………………………………………....: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76300" y="1377182"/>
            <a:ext cx="2679700" cy="36449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R="5080">
              <a:lnSpc>
                <a:spcPct val="101800"/>
              </a:lnSpc>
              <a:spcBef>
                <a:spcPts val="80"/>
              </a:spcBef>
              <a:tabLst>
                <a:tab pos="1046480" algn="l"/>
              </a:tabLst>
            </a:pPr>
            <a:r>
              <a:rPr dirty="0" sz="1100">
                <a:latin typeface="Calibri"/>
                <a:cs typeface="Calibri"/>
              </a:rPr>
              <a:t>Büro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Mefruşatı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 spc="-10">
                <a:latin typeface="Calibri"/>
                <a:cs typeface="Calibri"/>
              </a:rPr>
              <a:t>………………………………………….: </a:t>
            </a:r>
            <a:r>
              <a:rPr dirty="0" sz="1100">
                <a:latin typeface="Calibri"/>
                <a:cs typeface="Calibri"/>
              </a:rPr>
              <a:t>İlan </a:t>
            </a:r>
            <a:r>
              <a:rPr dirty="0" sz="1100" spc="-10">
                <a:latin typeface="Calibri"/>
                <a:cs typeface="Calibri"/>
              </a:rPr>
              <a:t>Giderleri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 spc="-2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………………………………………….: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668357" y="1206493"/>
            <a:ext cx="835025" cy="5353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604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50.000.00</a:t>
            </a:r>
            <a:r>
              <a:rPr dirty="0" sz="1100" spc="204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TL</a:t>
            </a:r>
            <a:endParaRPr sz="1100">
              <a:latin typeface="Calibri"/>
              <a:cs typeface="Calibri"/>
            </a:endParaRPr>
          </a:p>
          <a:p>
            <a:pPr marL="59690">
              <a:lnSpc>
                <a:spcPct val="100000"/>
              </a:lnSpc>
              <a:spcBef>
                <a:spcPts val="20"/>
              </a:spcBef>
            </a:pPr>
            <a:r>
              <a:rPr dirty="0" sz="1100" spc="-10">
                <a:latin typeface="Calibri"/>
                <a:cs typeface="Calibri"/>
              </a:rPr>
              <a:t>50.000.00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TL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r>
              <a:rPr dirty="0" sz="1100" spc="-10">
                <a:latin typeface="Calibri"/>
                <a:cs typeface="Calibri"/>
              </a:rPr>
              <a:t>150.000.00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76300" y="1718558"/>
            <a:ext cx="3590925" cy="53530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R="5080">
              <a:lnSpc>
                <a:spcPct val="101800"/>
              </a:lnSpc>
              <a:spcBef>
                <a:spcPts val="80"/>
              </a:spcBef>
              <a:tabLst>
                <a:tab pos="998219" algn="l"/>
              </a:tabLst>
            </a:pPr>
            <a:r>
              <a:rPr dirty="0" sz="1100">
                <a:latin typeface="Calibri"/>
                <a:cs typeface="Calibri"/>
              </a:rPr>
              <a:t>Kamulaştırma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Gideri………………………………………: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1.100.000.00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TL </a:t>
            </a:r>
            <a:r>
              <a:rPr dirty="0" sz="1100">
                <a:latin typeface="Calibri"/>
                <a:cs typeface="Calibri"/>
              </a:rPr>
              <a:t>Kira</a:t>
            </a:r>
            <a:r>
              <a:rPr dirty="0" sz="1100" spc="-10">
                <a:latin typeface="Calibri"/>
                <a:cs typeface="Calibri"/>
              </a:rPr>
              <a:t> Giderleri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 spc="-10">
                <a:latin typeface="Calibri"/>
                <a:cs typeface="Calibri"/>
              </a:rPr>
              <a:t>…………………………………………..: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r>
              <a:rPr dirty="0" sz="1100">
                <a:latin typeface="Calibri"/>
                <a:cs typeface="Calibri"/>
              </a:rPr>
              <a:t>Şirketler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Birliklerin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Ortaklık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Payı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……………….: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876300" y="2230622"/>
            <a:ext cx="265366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1732914" algn="l"/>
              </a:tabLst>
            </a:pPr>
            <a:r>
              <a:rPr dirty="0" sz="1100">
                <a:latin typeface="Calibri"/>
                <a:cs typeface="Calibri"/>
              </a:rPr>
              <a:t>Ruhsat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Masraf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ve</a:t>
            </a:r>
            <a:r>
              <a:rPr dirty="0" sz="1100" spc="-10">
                <a:latin typeface="Calibri"/>
                <a:cs typeface="Calibri"/>
              </a:rPr>
              <a:t> Giderleri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 spc="-10">
                <a:latin typeface="Calibri"/>
                <a:cs typeface="Calibri"/>
              </a:rPr>
              <a:t>………………………: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652813" y="1889246"/>
            <a:ext cx="829310" cy="5353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100" spc="-10">
                <a:latin typeface="Calibri"/>
                <a:cs typeface="Calibri"/>
              </a:rPr>
              <a:t>120.000.00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TL</a:t>
            </a:r>
            <a:endParaRPr sz="1100">
              <a:latin typeface="Calibri"/>
              <a:cs typeface="Calibri"/>
            </a:endParaRPr>
          </a:p>
          <a:p>
            <a:pPr marL="19685">
              <a:lnSpc>
                <a:spcPct val="100000"/>
              </a:lnSpc>
              <a:spcBef>
                <a:spcPts val="20"/>
              </a:spcBef>
            </a:pPr>
            <a:r>
              <a:rPr dirty="0" sz="1100" spc="-10">
                <a:latin typeface="Calibri"/>
                <a:cs typeface="Calibri"/>
              </a:rPr>
              <a:t>920.000.00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TL</a:t>
            </a:r>
            <a:endParaRPr sz="1100">
              <a:latin typeface="Calibri"/>
              <a:cs typeface="Calibri"/>
            </a:endParaRPr>
          </a:p>
          <a:p>
            <a:pPr marL="20320">
              <a:lnSpc>
                <a:spcPct val="100000"/>
              </a:lnSpc>
              <a:spcBef>
                <a:spcPts val="25"/>
              </a:spcBef>
            </a:pPr>
            <a:r>
              <a:rPr dirty="0" sz="1100" spc="-10">
                <a:latin typeface="Calibri"/>
                <a:cs typeface="Calibri"/>
              </a:rPr>
              <a:t>200.000.00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827519" y="899160"/>
            <a:ext cx="6065520" cy="2304415"/>
          </a:xfrm>
          <a:custGeom>
            <a:avLst/>
            <a:gdLst/>
            <a:ahLst/>
            <a:cxnLst/>
            <a:rect l="l" t="t" r="r" b="b"/>
            <a:pathLst>
              <a:path w="6065520" h="2304415">
                <a:moveTo>
                  <a:pt x="6065520" y="0"/>
                </a:moveTo>
                <a:lnTo>
                  <a:pt x="6059424" y="0"/>
                </a:lnTo>
                <a:lnTo>
                  <a:pt x="6059424" y="6096"/>
                </a:lnTo>
                <a:lnTo>
                  <a:pt x="6059424" y="2298192"/>
                </a:lnTo>
                <a:lnTo>
                  <a:pt x="6096" y="2298192"/>
                </a:lnTo>
                <a:lnTo>
                  <a:pt x="6096" y="6096"/>
                </a:lnTo>
                <a:lnTo>
                  <a:pt x="6059424" y="6096"/>
                </a:lnTo>
                <a:lnTo>
                  <a:pt x="6059424" y="0"/>
                </a:lnTo>
                <a:lnTo>
                  <a:pt x="0" y="0"/>
                </a:lnTo>
                <a:lnTo>
                  <a:pt x="0" y="6096"/>
                </a:lnTo>
                <a:lnTo>
                  <a:pt x="0" y="2298192"/>
                </a:lnTo>
                <a:lnTo>
                  <a:pt x="0" y="2304288"/>
                </a:lnTo>
                <a:lnTo>
                  <a:pt x="6096" y="2304288"/>
                </a:lnTo>
                <a:lnTo>
                  <a:pt x="6059424" y="2304288"/>
                </a:lnTo>
                <a:lnTo>
                  <a:pt x="6065520" y="2304288"/>
                </a:lnTo>
                <a:lnTo>
                  <a:pt x="6065520" y="2298192"/>
                </a:lnTo>
                <a:lnTo>
                  <a:pt x="6065520" y="6096"/>
                </a:lnTo>
                <a:lnTo>
                  <a:pt x="6065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2637535" y="8169650"/>
            <a:ext cx="228600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PERFORMANS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HEDEFİ</a:t>
            </a:r>
            <a:r>
              <a:rPr dirty="0" sz="1100" spc="-10" b="1">
                <a:latin typeface="Times New Roman"/>
                <a:cs typeface="Times New Roman"/>
              </a:rPr>
              <a:t> TABLOSU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827531" y="8502395"/>
          <a:ext cx="6172200" cy="1149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7795"/>
                <a:gridCol w="3412489"/>
              </a:tblGrid>
              <a:tr h="32702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585470">
                        <a:lnSpc>
                          <a:spcPts val="126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AĞRI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1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İDARESİ(Emlak</a:t>
                      </a:r>
                      <a:r>
                        <a:rPr dirty="0" sz="11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İstimlak Müdürlüğü)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Amaç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27329">
                        <a:lnSpc>
                          <a:spcPts val="12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Emlak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İstimlak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Müdürlüğünce yapılmakta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olan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iş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ve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işlemlerinin</a:t>
                      </a:r>
                      <a:r>
                        <a:rPr dirty="0" sz="1100" spc="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yürütülmesi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13055">
                        <a:lnSpc>
                          <a:spcPts val="12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Emlak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İstimlak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Müdürlüğünce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yapılacak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olan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iş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ve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işlemlerde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ihtiyaçları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karşılamak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Emlak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İstimlak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Müdürlüğünce Gerekli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İşlemlerin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object 11" descr=""/>
          <p:cNvGraphicFramePr>
            <a:graphicFrameLocks noGrp="1"/>
          </p:cNvGraphicFramePr>
          <p:nvPr/>
        </p:nvGraphicFramePr>
        <p:xfrm>
          <a:off x="851916" y="3515867"/>
          <a:ext cx="3935095" cy="3996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4530"/>
                <a:gridCol w="1995170"/>
                <a:gridCol w="1173479"/>
              </a:tblGrid>
              <a:tr h="426720">
                <a:tc gridSpan="2">
                  <a:txBody>
                    <a:bodyPr/>
                    <a:lstStyle/>
                    <a:p>
                      <a:pPr marL="944880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Ekonomik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Kod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0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1935"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1935"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Alım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1475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2.590.000,00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3204"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5904">
                <a:tc gridSpan="3">
                  <a:txBody>
                    <a:bodyPr/>
                    <a:lstStyle/>
                    <a:p>
                      <a:pPr marL="95885">
                        <a:lnSpc>
                          <a:spcPts val="1240"/>
                        </a:lnSpc>
                        <a:tabLst>
                          <a:tab pos="30772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İhtiyac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2.590,000,00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4005">
                <a:tc rowSpan="3">
                  <a:txBody>
                    <a:bodyPr/>
                    <a:lstStyle/>
                    <a:p>
                      <a:pPr marL="74295" marR="130810">
                        <a:lnSpc>
                          <a:spcPts val="1310"/>
                        </a:lnSpc>
                        <a:spcBef>
                          <a:spcPts val="33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Dışı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Kaynak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Döner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Sermaye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0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191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Diğer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Yurt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İçi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97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191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Yurt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27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Dışı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20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2.590,000,00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781812" y="899159"/>
          <a:ext cx="6026150" cy="8781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5625"/>
                <a:gridCol w="629285"/>
                <a:gridCol w="1080135"/>
                <a:gridCol w="1264285"/>
                <a:gridCol w="1142364"/>
              </a:tblGrid>
              <a:tr h="330200">
                <a:tc>
                  <a:txBody>
                    <a:bodyPr/>
                    <a:lstStyle/>
                    <a:p>
                      <a:pPr marL="45085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Sosyal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Haklar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290">
                        <a:lnSpc>
                          <a:spcPts val="130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136.367,00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Çalışma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Karşılıkları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29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82.500,00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Ödül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İkramiye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565.000,00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Sözleşmeli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Personel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65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1.775.251,00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Sürekli İşçi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Ücreti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3.836.360,00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SGK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2.581.722,00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İşsizlik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Sigortası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2.452.724,00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Sosyal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Haklar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815.000,00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4508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Sürekli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İşçilerin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Fazla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Mesaileri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3.057.172,00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Geçici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İşçi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Ücretleri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179.200,00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284">
                <a:tc>
                  <a:txBody>
                    <a:bodyPr/>
                    <a:lstStyle/>
                    <a:p>
                      <a:pPr marL="4508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Sürekli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İşçilerin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İhbar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ve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Kıdm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Taz.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660.000,00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Sürekli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İşçilerin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İkramiyeleri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672.227,00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Çırak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Satjyer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Öğrencilerin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Ücr.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6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396.991,00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4508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Sosyal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Güvenlik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Primi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Ödemeleri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433.342,00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Sağlık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Primi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Ödemeleri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277.070,00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Kırtasiye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Alımları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284">
                <a:tc>
                  <a:txBody>
                    <a:bodyPr/>
                    <a:lstStyle/>
                    <a:p>
                      <a:pPr marL="4508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Yurtiçi Geçici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Görev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Yollukları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15.000,00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Sürekli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Görev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Yollukları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15.000,00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Seyyar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Görev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Tazminatları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519.332,00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Mahkeme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Harç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25.000,00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marL="806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Hizmet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Alım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2.750.000.00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284">
                <a:tc>
                  <a:txBody>
                    <a:bodyPr/>
                    <a:lstStyle/>
                    <a:p>
                      <a:pPr marL="4508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Kurslara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Katılma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Eğitim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6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55.000,00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45085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Kamu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İşveren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Sendikaları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6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55.000,00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4508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Memurların Öğle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Yemeğine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554.207,00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781812" y="899160"/>
          <a:ext cx="6026150" cy="954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5625"/>
                <a:gridCol w="629285"/>
                <a:gridCol w="1080135"/>
                <a:gridCol w="1264285"/>
                <a:gridCol w="1142364"/>
              </a:tblGrid>
              <a:tr h="318135">
                <a:tc>
                  <a:txBody>
                    <a:bodyPr/>
                    <a:lstStyle/>
                    <a:p>
                      <a:pPr marL="45085">
                        <a:lnSpc>
                          <a:spcPts val="126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Yard.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5">
                  <a:txBody>
                    <a:bodyPr/>
                    <a:lstStyle/>
                    <a:p>
                      <a:pPr marL="616585">
                        <a:lnSpc>
                          <a:spcPts val="1250"/>
                        </a:lnSpc>
                        <a:tabLst>
                          <a:tab pos="5100320" algn="l"/>
                        </a:tabLst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Genel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26.325.146.00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2532380" y="3398006"/>
            <a:ext cx="24968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FAALİYET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MALİYETLERİ</a:t>
            </a:r>
            <a:r>
              <a:rPr dirty="0" sz="1100" spc="1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TABLOSU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827531" y="4043171"/>
          <a:ext cx="6094730" cy="2437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1425"/>
                <a:gridCol w="3500754"/>
              </a:tblGrid>
              <a:tr h="50292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6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İDARESİ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(İnsan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Kaynakları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Eğitim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Müdürlüğü)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928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İnsan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Kaynakları</a:t>
                      </a:r>
                      <a:r>
                        <a:rPr dirty="0" sz="1100" spc="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Eğitim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Müdürlüğünce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yapılmakta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olan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iş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işlemler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Faaliyet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İnsan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Kaynaları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Eğitim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Müdürlüğünün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2018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Yılı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Faaliyeti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284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Sorumlu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Harcama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Birimi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veya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Birimleri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İnsan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Kaynakları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Eğitim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3709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Açıklamalar: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827531" y="6800088"/>
          <a:ext cx="4494530" cy="286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780"/>
                <a:gridCol w="2057400"/>
                <a:gridCol w="1828799"/>
              </a:tblGrid>
              <a:tr h="322580">
                <a:tc gridSpan="2">
                  <a:txBody>
                    <a:bodyPr/>
                    <a:lstStyle/>
                    <a:p>
                      <a:pPr marL="85026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Ekonomik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kod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5630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(2019)(TL)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Personel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6944">
                        <a:lnSpc>
                          <a:spcPts val="126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26.325.146,00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SGK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Devlet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Primi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Alım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Faiz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Cari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Transferler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Sermaye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Sermaye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Transferleri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Borç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verme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27531" y="899160"/>
          <a:ext cx="4494530" cy="9664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3180"/>
                <a:gridCol w="1828799"/>
              </a:tblGrid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6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26.325.146.00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Dışı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26.325.146.000.00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886460" y="3410198"/>
            <a:ext cx="228600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PERFORMANS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HEDEFİ</a:t>
            </a:r>
            <a:r>
              <a:rPr dirty="0" sz="1100" spc="-10" b="1">
                <a:latin typeface="Times New Roman"/>
                <a:cs typeface="Times New Roman"/>
              </a:rPr>
              <a:t> TABLOSU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30580" y="3745991"/>
            <a:ext cx="1325880" cy="318770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8580">
              <a:lnSpc>
                <a:spcPts val="1290"/>
              </a:lnSpc>
            </a:pPr>
            <a:r>
              <a:rPr dirty="0" sz="1100" b="1">
                <a:latin typeface="Times New Roman"/>
                <a:cs typeface="Times New Roman"/>
              </a:rPr>
              <a:t>İdare</a:t>
            </a:r>
            <a:r>
              <a:rPr dirty="0" sz="1100" spc="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Adı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156460" y="3745991"/>
            <a:ext cx="4523740" cy="318770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8580">
              <a:lnSpc>
                <a:spcPts val="1290"/>
              </a:lnSpc>
            </a:pPr>
            <a:r>
              <a:rPr dirty="0" sz="1100" b="1">
                <a:latin typeface="Times New Roman"/>
                <a:cs typeface="Times New Roman"/>
              </a:rPr>
              <a:t>İL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ÖZEL</a:t>
            </a:r>
            <a:r>
              <a:rPr dirty="0" sz="1100" spc="-2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İDARESİ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(İmar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ve</a:t>
            </a:r>
            <a:r>
              <a:rPr dirty="0" sz="1100" spc="-2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Kentsel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İyileştirme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Müdürlüğü)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827531" y="4379976"/>
          <a:ext cx="5931535" cy="1373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5880"/>
                <a:gridCol w="4523105"/>
              </a:tblGrid>
              <a:tr h="871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Amaç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11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Ağrı</a:t>
                      </a:r>
                      <a:r>
                        <a:rPr dirty="0" sz="1100" spc="2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100" spc="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2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İdaresinin</a:t>
                      </a:r>
                      <a:r>
                        <a:rPr dirty="0" sz="1100" spc="2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yetki</a:t>
                      </a:r>
                      <a:r>
                        <a:rPr dirty="0" sz="1100" spc="22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alanları</a:t>
                      </a:r>
                      <a:r>
                        <a:rPr dirty="0" sz="1100" spc="2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içerisinde</a:t>
                      </a:r>
                      <a:r>
                        <a:rPr dirty="0" sz="1100" spc="2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düzenli</a:t>
                      </a:r>
                      <a:r>
                        <a:rPr dirty="0" sz="1100" spc="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yaşanabilir</a:t>
                      </a:r>
                      <a:r>
                        <a:rPr dirty="0" sz="1100" spc="2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alanlar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 marR="58419">
                        <a:lnSpc>
                          <a:spcPct val="1100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oluşturmak</a:t>
                      </a:r>
                      <a:r>
                        <a:rPr dirty="0" sz="1100" spc="11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için</a:t>
                      </a:r>
                      <a:r>
                        <a:rPr dirty="0" sz="1100" spc="114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köylerin</a:t>
                      </a:r>
                      <a:r>
                        <a:rPr dirty="0" sz="1100" spc="114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Yerleşik</a:t>
                      </a:r>
                      <a:r>
                        <a:rPr dirty="0" sz="1100" spc="114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Alan</a:t>
                      </a:r>
                      <a:r>
                        <a:rPr dirty="0" sz="1100" spc="114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Sınırı</a:t>
                      </a:r>
                      <a:r>
                        <a:rPr dirty="0" sz="1100" spc="12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12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Civarının</a:t>
                      </a:r>
                      <a:r>
                        <a:rPr dirty="0" sz="1100" spc="11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Tespitinin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yapılması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buna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bağlı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Halihazır</a:t>
                      </a:r>
                      <a:r>
                        <a:rPr dirty="0" sz="11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Harita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Yerleşim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Planlarının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yapılmasını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gerçekleştirmek.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28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9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2019</a:t>
                      </a:r>
                      <a:r>
                        <a:rPr dirty="0" sz="1100" spc="3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yılında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Ağrı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İlinde</a:t>
                      </a:r>
                      <a:r>
                        <a:rPr dirty="0" sz="11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bulunan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köylerin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%10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nun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Köy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Yerleşik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Alan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Sınır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Civarının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Tespiti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yapmak.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 descr=""/>
          <p:cNvGraphicFramePr>
            <a:graphicFrameLocks noGrp="1"/>
          </p:cNvGraphicFramePr>
          <p:nvPr/>
        </p:nvGraphicFramePr>
        <p:xfrm>
          <a:off x="827531" y="6073139"/>
          <a:ext cx="5931535" cy="821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5880"/>
                <a:gridCol w="4523105"/>
              </a:tblGrid>
              <a:tr h="502920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3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60</a:t>
                      </a:r>
                      <a:r>
                        <a:rPr dirty="0" sz="1100" spc="3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Köyün</a:t>
                      </a:r>
                      <a:r>
                        <a:rPr dirty="0" sz="1100" spc="3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Köy</a:t>
                      </a:r>
                      <a:r>
                        <a:rPr dirty="0" sz="1100" spc="3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Yerleşik</a:t>
                      </a:r>
                      <a:r>
                        <a:rPr dirty="0" sz="1100" spc="3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Alan</a:t>
                      </a:r>
                      <a:r>
                        <a:rPr dirty="0" sz="1100" spc="3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Sınırı</a:t>
                      </a:r>
                      <a:r>
                        <a:rPr dirty="0" sz="1100" spc="3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3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Civarının</a:t>
                      </a:r>
                      <a:r>
                        <a:rPr dirty="0" sz="1100" spc="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tespiti</a:t>
                      </a:r>
                      <a:r>
                        <a:rPr dirty="0" sz="1100" spc="3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için</a:t>
                      </a:r>
                      <a:r>
                        <a:rPr dirty="0" sz="1100" spc="3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Hali</a:t>
                      </a:r>
                      <a:r>
                        <a:rPr dirty="0" sz="1100" spc="3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hazır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Haritaların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alımlarını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yapmak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Açıklama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8" name="object 8" descr=""/>
          <p:cNvGraphicFramePr>
            <a:graphicFrameLocks noGrp="1"/>
          </p:cNvGraphicFramePr>
          <p:nvPr/>
        </p:nvGraphicFramePr>
        <p:xfrm>
          <a:off x="827531" y="7211567"/>
          <a:ext cx="5980430" cy="2246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3100"/>
                <a:gridCol w="2440940"/>
                <a:gridCol w="696595"/>
                <a:gridCol w="626745"/>
                <a:gridCol w="696595"/>
                <a:gridCol w="765175"/>
              </a:tblGrid>
              <a:tr h="31813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Göstergeleri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Diyadin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Termal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Turizm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Alanı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İmar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Planları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52.000,00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120,000,00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3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 marL="7683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Açıklama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2387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Gürbulak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Sınır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Kapısı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Çevresinin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Hâlihazır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Harita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Yapımı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9.800,00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İdaremizin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Görev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Hizmetleri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Doğrultusunda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İmar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Planı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Çalışmaları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6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35.400,00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27531" y="899159"/>
          <a:ext cx="6000115" cy="2802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180"/>
                <a:gridCol w="3429000"/>
                <a:gridCol w="753110"/>
                <a:gridCol w="685800"/>
                <a:gridCol w="753110"/>
              </a:tblGrid>
              <a:tr h="318135"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Faaliyetler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19812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İhtiyacı(2019)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(t)(TL)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2920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9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ts val="126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2669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9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ctr" marR="81915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Hâlihazır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Harita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Alımı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545,000,00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600,000,00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ctr" marR="81915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İmar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Planları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Proje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Alımı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115.000,0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120.000,0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284">
                <a:tc>
                  <a:txBody>
                    <a:bodyPr/>
                    <a:lstStyle/>
                    <a:p>
                      <a:pPr algn="ctr" marR="81915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Büro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İhtiyacı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Program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Alımı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100.000,0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100.000,0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ctr" marR="81915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İlan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40.000,00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3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40.000,00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Genel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800.000,00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850.000,00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2532380" y="4623302"/>
            <a:ext cx="24968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FAALİYET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MALİYETLERİ</a:t>
            </a:r>
            <a:r>
              <a:rPr dirty="0" sz="1100" spc="1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TABLOSU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896112" y="4956047"/>
          <a:ext cx="6026150" cy="2582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2845"/>
                <a:gridCol w="3500754"/>
              </a:tblGrid>
              <a:tr h="502284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9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İDARESİ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(İmar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Kentsel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İyileştirme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Müdürlüğü)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0555"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Faaliyet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284"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Sorumlu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Harcama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Birimi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veya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Birimleri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İmar ve Kentsel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İyileştirme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0555">
                <a:tc gridSpan="2"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Açıklamalar: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115"/>
                        </a:spcBef>
                        <a:tabLst>
                          <a:tab pos="203898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Mahkeme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Harcı,icra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:20.000,00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827531" y="7857743"/>
          <a:ext cx="4494530" cy="19138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780"/>
                <a:gridCol w="2057400"/>
                <a:gridCol w="1828799"/>
              </a:tblGrid>
              <a:tr h="324485">
                <a:tc gridSpan="2">
                  <a:txBody>
                    <a:bodyPr/>
                    <a:lstStyle/>
                    <a:p>
                      <a:pPr marL="85026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Ekonomik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kod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(2019(t)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Personel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5780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SGK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Devlet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Primi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Alım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870.000,00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Faiz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Cari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Transferler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27531" y="899160"/>
          <a:ext cx="4494530" cy="2872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780"/>
                <a:gridCol w="114300"/>
                <a:gridCol w="1943100"/>
                <a:gridCol w="1828799"/>
              </a:tblGrid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Sermaye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Sermaye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Transferleri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Borç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verme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2" rowSpan="3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88265">
                        <a:lnSpc>
                          <a:spcPct val="186400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Dışı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Kaynak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Döner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Sermaye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Diğer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Yurt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içi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Yurt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Dışı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870.000,00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886460" y="4719314"/>
            <a:ext cx="262636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2019</a:t>
            </a:r>
            <a:r>
              <a:rPr dirty="0" sz="1100" spc="-3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YILI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PERFORMANS</a:t>
            </a:r>
            <a:r>
              <a:rPr dirty="0" sz="1100" spc="-3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YATIRIM</a:t>
            </a:r>
            <a:r>
              <a:rPr dirty="0" sz="1100" spc="-30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PROGRAMI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86460" y="5365490"/>
            <a:ext cx="3070225" cy="5168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KURUM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ADI</a:t>
            </a:r>
            <a:r>
              <a:rPr dirty="0" sz="1100" spc="235">
                <a:latin typeface="Calibri"/>
                <a:cs typeface="Calibri"/>
              </a:rPr>
              <a:t>  </a:t>
            </a:r>
            <a:r>
              <a:rPr dirty="0" sz="1100">
                <a:latin typeface="Calibri"/>
                <a:cs typeface="Calibri"/>
              </a:rPr>
              <a:t>:</a:t>
            </a:r>
            <a:r>
              <a:rPr dirty="0" sz="1100" spc="484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İL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ÖZEL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İDARESİ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GENEL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SEKRETERLİĞİ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dirty="0" sz="1100">
                <a:latin typeface="Calibri"/>
                <a:cs typeface="Calibri"/>
              </a:rPr>
              <a:t>BİRİMİN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ADI</a:t>
            </a:r>
            <a:r>
              <a:rPr dirty="0" sz="1100" spc="4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:</a:t>
            </a:r>
            <a:r>
              <a:rPr dirty="0" sz="1100" spc="240">
                <a:latin typeface="Calibri"/>
                <a:cs typeface="Calibri"/>
              </a:rPr>
              <a:t>  </a:t>
            </a:r>
            <a:r>
              <a:rPr dirty="0" sz="1100">
                <a:latin typeface="Calibri"/>
                <a:cs typeface="Calibri"/>
              </a:rPr>
              <a:t>STRATEJİ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GELİŞTİRME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MÜDÜRLÜĞÜ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86460" y="6334754"/>
            <a:ext cx="215201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00580" algn="l"/>
              </a:tabLst>
            </a:pP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AÇIKLAMA</a:t>
            </a:r>
            <a:r>
              <a:rPr dirty="0" u="sng" sz="11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VE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HESAPLAMALAR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dirty="0" u="sng" sz="1100" spc="-5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867410" y="6705595"/>
          <a:ext cx="4161790" cy="2413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170"/>
                <a:gridCol w="2720975"/>
                <a:gridCol w="1146809"/>
              </a:tblGrid>
              <a:tr h="231140">
                <a:tc>
                  <a:txBody>
                    <a:bodyPr/>
                    <a:lstStyle/>
                    <a:p>
                      <a:pPr marL="31750">
                        <a:lnSpc>
                          <a:spcPts val="105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ts val="105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Telefon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ts val="105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300.000,00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225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Elektrik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marL="32004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400.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</a:tr>
              <a:tr h="3225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Su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marL="32004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100.000,00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</a:tr>
              <a:tr h="3225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Temsili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Ağırlama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marL="33274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1.500.000,00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</a:tr>
              <a:tr h="3225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Vali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Kon.Tem.Mal.Giderleri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</a:tr>
              <a:tr h="3225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Diğer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Dayanıklı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Malzeme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Alımı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200.000,00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</a:tr>
              <a:tr h="3073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Posta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 İlan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Gideri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marL="34480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60.000,00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</a:tr>
              <a:tr h="2622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71145" indent="-227965">
                        <a:lnSpc>
                          <a:spcPts val="1365"/>
                        </a:lnSpc>
                        <a:spcBef>
                          <a:spcPts val="600"/>
                        </a:spcBef>
                        <a:buFont typeface="Symbol"/>
                        <a:buChar char=""/>
                        <a:tabLst>
                          <a:tab pos="271145" algn="l"/>
                          <a:tab pos="897890" algn="l"/>
                        </a:tabLst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200"/>
                </a:tc>
                <a:tc>
                  <a:txBody>
                    <a:bodyPr/>
                    <a:lstStyle/>
                    <a:p>
                      <a:pPr marL="314960">
                        <a:lnSpc>
                          <a:spcPts val="1365"/>
                        </a:lnSpc>
                        <a:spcBef>
                          <a:spcPts val="600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2.590.000,00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354497" y="1189730"/>
            <a:ext cx="228600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PERFORMANS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HEDEFİ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TABLOSU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30580" y="1527047"/>
            <a:ext cx="1325880" cy="317500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8580">
              <a:lnSpc>
                <a:spcPts val="1275"/>
              </a:lnSpc>
            </a:pPr>
            <a:r>
              <a:rPr dirty="0" sz="1100" b="1">
                <a:latin typeface="Times New Roman"/>
                <a:cs typeface="Times New Roman"/>
              </a:rPr>
              <a:t>İdare</a:t>
            </a:r>
            <a:r>
              <a:rPr dirty="0" sz="1100" spc="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Adı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156460" y="1527047"/>
            <a:ext cx="4523740" cy="317500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8580">
              <a:lnSpc>
                <a:spcPts val="1275"/>
              </a:lnSpc>
            </a:pPr>
            <a:r>
              <a:rPr dirty="0" sz="1100" b="1">
                <a:latin typeface="Times New Roman"/>
                <a:cs typeface="Times New Roman"/>
              </a:rPr>
              <a:t>İL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ÖZEL</a:t>
            </a:r>
            <a:r>
              <a:rPr dirty="0" sz="1100" spc="-2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İDARESİ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(Su</a:t>
            </a:r>
            <a:r>
              <a:rPr dirty="0" sz="1100" spc="-2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ve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Kanal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Hizmetleri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Müdürlüğü)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827531" y="2159507"/>
          <a:ext cx="5931535" cy="13741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5880"/>
                <a:gridCol w="4523105"/>
              </a:tblGrid>
              <a:tr h="871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Amaç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11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genelinde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merkez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 ilçe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köylerinde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şebekeli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sistem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içme suyu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sağlanması,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 marR="220979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tüm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köylerde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altyapı sorunlarının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giderilmesi,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tarım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arazileri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için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sulama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yapımı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 hayvan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içme suyu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göletlerinin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yapılarak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sulama ve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hayvancılığın geliştirilmesi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9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genelinde köylerde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içmesuyu sıkıntılarının giderilerek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altyapı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hizmetlerinin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geliştirilmesi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tarımsal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hayvansal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sulama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tesislerinin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yaygınlaştırılması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827531" y="3852671"/>
          <a:ext cx="5931535" cy="1078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5880"/>
                <a:gridCol w="4523105"/>
              </a:tblGrid>
              <a:tr h="502920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3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55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Köyün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Köy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Yerleşik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Alan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Sınırı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Civarının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tespiti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için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Halihazır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Haritaların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alımlarını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yapmak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594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Açıklama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7" name="object 7" descr=""/>
          <p:cNvGraphicFramePr>
            <a:graphicFrameLocks noGrp="1"/>
          </p:cNvGraphicFramePr>
          <p:nvPr/>
        </p:nvGraphicFramePr>
        <p:xfrm>
          <a:off x="827531" y="5250179"/>
          <a:ext cx="5836920" cy="1012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67454"/>
                <a:gridCol w="638810"/>
                <a:gridCol w="638810"/>
                <a:gridCol w="710564"/>
              </a:tblGrid>
              <a:tr h="31686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Göstergeleri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306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2900">
                <a:tc gridSpan="4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8" name="object 8" descr=""/>
          <p:cNvGraphicFramePr>
            <a:graphicFrameLocks noGrp="1"/>
          </p:cNvGraphicFramePr>
          <p:nvPr/>
        </p:nvGraphicFramePr>
        <p:xfrm>
          <a:off x="827531" y="6592823"/>
          <a:ext cx="6000115" cy="1456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180"/>
                <a:gridCol w="3429000"/>
                <a:gridCol w="753110"/>
                <a:gridCol w="685800"/>
                <a:gridCol w="753110"/>
              </a:tblGrid>
              <a:tr h="318135"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Faaliyetler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0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19812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İhtiyacı(2019)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(t)(TL)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2920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50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9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ts val="126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2669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9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Genel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532380" y="1189730"/>
            <a:ext cx="24968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FAALİYET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MALİYETLERİ</a:t>
            </a:r>
            <a:r>
              <a:rPr dirty="0" sz="1100" spc="1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TABLOSU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27531" y="1523999"/>
          <a:ext cx="5934710" cy="2537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2490"/>
                <a:gridCol w="3709035"/>
              </a:tblGrid>
              <a:tr h="165735">
                <a:tc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1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(36) Su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 Kanal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Hizmetleri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Merkez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Kanal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Hizmetleri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Faaliyet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Merkez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Kanal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Hizmetleri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Sorumlu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Kanal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Hizmetleri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7134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Kırtasiye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Alımları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4295140">
                        <a:lnSpc>
                          <a:spcPct val="959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Adet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Arıtma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Sistemi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500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Adet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Klorlama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Cihazı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İçme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Suyu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Yapım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işi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2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Sondaj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Pompa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Tamiri ve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Elektirik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Aks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tabLst>
                          <a:tab pos="3292475" algn="l"/>
                        </a:tabLst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827531" y="4381500"/>
          <a:ext cx="4112260" cy="25012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2429510"/>
                <a:gridCol w="1257300"/>
              </a:tblGrid>
              <a:tr h="165735">
                <a:tc gridSpan="2">
                  <a:txBody>
                    <a:bodyPr/>
                    <a:lstStyle/>
                    <a:p>
                      <a:pPr marL="934719">
                        <a:lnSpc>
                          <a:spcPts val="121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Ekonomik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Kod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1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2019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YILI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marR="57785">
                        <a:lnSpc>
                          <a:spcPts val="122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Personel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marR="57785">
                        <a:lnSpc>
                          <a:spcPts val="122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SGK.Devlet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Primi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 marR="57785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 Hizmet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Alımları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marR="57785">
                        <a:lnSpc>
                          <a:spcPts val="122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Faiz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 marR="57785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Cari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Transferler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algn="ctr" marR="57785">
                        <a:lnSpc>
                          <a:spcPts val="122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Sermaye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 marR="57785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Sermaye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Transferleri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marR="57785">
                        <a:lnSpc>
                          <a:spcPts val="122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Borç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verme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00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Döner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Sermaye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Diğer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Yurt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İçi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Yurt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Dışı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00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815843" y="878834"/>
            <a:ext cx="1929764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FAALİYET</a:t>
            </a:r>
            <a:r>
              <a:rPr dirty="0" sz="1100" spc="-2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MALİYETLERİ</a:t>
            </a:r>
            <a:r>
              <a:rPr dirty="0" sz="1100" spc="-45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TABLOSU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27531" y="1222248"/>
          <a:ext cx="6141720" cy="3174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2240"/>
                <a:gridCol w="3376929"/>
              </a:tblGrid>
              <a:tr h="176530">
                <a:tc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Adı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AĞRI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İL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İDARESİ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7345">
                <a:tc>
                  <a:txBody>
                    <a:bodyPr/>
                    <a:lstStyle/>
                    <a:p>
                      <a:pPr marL="68580">
                        <a:lnSpc>
                          <a:spcPts val="1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Hedefi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12090">
                        <a:lnSpc>
                          <a:spcPts val="133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Kültür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Sosyal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İşler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Müdürlüğünce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yapılmakta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olan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iş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işlemler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68580">
                        <a:lnSpc>
                          <a:spcPts val="1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Faaliyet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Adı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Birim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Sorumlu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Harcama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Birimi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veya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Birimleri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Kültür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Sosyal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İşler</a:t>
                      </a:r>
                      <a:r>
                        <a:rPr dirty="0" sz="1100" spc="2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Müdürlüğü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6160">
                <a:tc gridSpan="2">
                  <a:txBody>
                    <a:bodyPr/>
                    <a:lstStyle/>
                    <a:p>
                      <a:pPr marL="4572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Açıklamalar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45720" marR="3335654">
                        <a:lnSpc>
                          <a:spcPct val="101499"/>
                        </a:lnSpc>
                        <a:spcBef>
                          <a:spcPts val="5"/>
                        </a:spcBef>
                        <a:tabLst>
                          <a:tab pos="204914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Kırtasiye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Giderleri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………………………………………....: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Büro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Mefruşatı</a:t>
                      </a:r>
                      <a:r>
                        <a:rPr dirty="0" sz="1100" spc="484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………………………………………….: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Temizlik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Giderleri</a:t>
                      </a:r>
                      <a:r>
                        <a:rPr dirty="0" sz="1100" spc="2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………………………………………….: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Yakıt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……………….: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45720" marR="3352800">
                        <a:lnSpc>
                          <a:spcPct val="101800"/>
                        </a:lnSpc>
                        <a:tabLst>
                          <a:tab pos="203898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Tanıtım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İlan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Broşür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……………….: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Bakım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Onarım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Sözleşmeleri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……………….: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827531" y="4727447"/>
          <a:ext cx="3935095" cy="3995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4530"/>
                <a:gridCol w="1995170"/>
                <a:gridCol w="1173479"/>
              </a:tblGrid>
              <a:tr h="426720">
                <a:tc gridSpan="2">
                  <a:txBody>
                    <a:bodyPr/>
                    <a:lstStyle/>
                    <a:p>
                      <a:pPr algn="ctr" marL="7239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Ekonomik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Kod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0">
                        <a:lnSpc>
                          <a:spcPts val="129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1935"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01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Mal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 Hizmet</a:t>
                      </a:r>
                      <a:r>
                        <a:rPr dirty="0" sz="11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Alım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02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1935"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03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04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05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320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06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07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08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5904">
                <a:tc gridSpan="3">
                  <a:txBody>
                    <a:bodyPr/>
                    <a:lstStyle/>
                    <a:p>
                      <a:pPr marL="214820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4005">
                <a:tc rowSpan="3">
                  <a:txBody>
                    <a:bodyPr/>
                    <a:lstStyle/>
                    <a:p>
                      <a:pPr marL="74295" marR="167640">
                        <a:lnSpc>
                          <a:spcPct val="104500"/>
                        </a:lnSpc>
                        <a:spcBef>
                          <a:spcPts val="244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Dışı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Kaynak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1114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Döner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Sermaye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0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114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Diğer</a:t>
                      </a:r>
                      <a:r>
                        <a:rPr dirty="0" sz="11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Yurt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İçi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92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114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Yurt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Dışı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005">
                <a:tc gridSpan="2">
                  <a:txBody>
                    <a:bodyPr/>
                    <a:lstStyle/>
                    <a:p>
                      <a:pPr marL="4572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Dışı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3685">
                <a:tc gridSpan="2">
                  <a:txBody>
                    <a:bodyPr/>
                    <a:lstStyle/>
                    <a:p>
                      <a:pPr marL="4572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844800" y="878834"/>
            <a:ext cx="187007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PERFORMANS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HEDEFİ</a:t>
            </a:r>
            <a:r>
              <a:rPr dirty="0" sz="1100" spc="-25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TABLOSU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16863" y="1222247"/>
          <a:ext cx="6192520" cy="65970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970"/>
                <a:gridCol w="1522095"/>
                <a:gridCol w="629285"/>
                <a:gridCol w="267969"/>
                <a:gridCol w="629284"/>
                <a:gridCol w="182879"/>
                <a:gridCol w="807720"/>
                <a:gridCol w="457200"/>
                <a:gridCol w="443229"/>
                <a:gridCol w="900429"/>
              </a:tblGrid>
              <a:tr h="187325">
                <a:tc gridSpan="4">
                  <a:txBody>
                    <a:bodyPr/>
                    <a:lstStyle/>
                    <a:p>
                      <a:pPr marL="7874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Adı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8826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AĞRI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İL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İDARESİ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7345">
                <a:tc gridSpan="4">
                  <a:txBody>
                    <a:bodyPr/>
                    <a:lstStyle/>
                    <a:p>
                      <a:pPr marL="78740">
                        <a:lnSpc>
                          <a:spcPts val="129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Amaç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Kültür ve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Sosyal İşler</a:t>
                      </a:r>
                      <a:r>
                        <a:rPr dirty="0" sz="1100" spc="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Müdürlüğünce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yapılmakta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olan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iş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işlemlerinin</a:t>
                      </a:r>
                      <a:r>
                        <a:rPr dirty="0" sz="1100" spc="2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yürütülmesi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7345">
                <a:tc gridSpan="4">
                  <a:txBody>
                    <a:bodyPr/>
                    <a:lstStyle/>
                    <a:p>
                      <a:pPr marL="7874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Hedef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Kültür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Sosyal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İşler</a:t>
                      </a:r>
                      <a:r>
                        <a:rPr dirty="0" sz="1100" spc="22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Müdürlüğünce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yapılacak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olan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iş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ve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işlemlerde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ki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ihtiyaçları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karşılamak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7345">
                <a:tc gridSpan="4">
                  <a:txBody>
                    <a:bodyPr/>
                    <a:lstStyle/>
                    <a:p>
                      <a:pPr marL="7874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Hedefi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Kültür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Sosyal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İşler</a:t>
                      </a:r>
                      <a:r>
                        <a:rPr dirty="0" sz="11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Müdürlüğünce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Gerekli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İşlemlerin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yürütülmesi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22935"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4629">
                <a:tc gridSpan="5">
                  <a:txBody>
                    <a:bodyPr/>
                    <a:lstStyle/>
                    <a:p>
                      <a:pPr marL="7874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Göstergeleri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540">
                        <a:lnSpc>
                          <a:spcPts val="129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2017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270">
                        <a:lnSpc>
                          <a:spcPts val="129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29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</a:tr>
              <a:tr h="214629">
                <a:tc>
                  <a:txBody>
                    <a:bodyPr/>
                    <a:lstStyle/>
                    <a:p>
                      <a:pPr marL="78740">
                        <a:lnSpc>
                          <a:spcPts val="129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284"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18159">
                <a:tc gridSpan="10">
                  <a:txBody>
                    <a:bodyPr/>
                    <a:lstStyle/>
                    <a:p>
                      <a:pPr marL="124460">
                        <a:lnSpc>
                          <a:spcPts val="130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Açıklama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2105">
                <a:tc gridSpan="3" rowSpan="2">
                  <a:txBody>
                    <a:bodyPr/>
                    <a:lstStyle/>
                    <a:p>
                      <a:pPr marL="3302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Faaliyetler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103441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İhtiyacı</a:t>
                      </a:r>
                      <a:r>
                        <a:rPr dirty="0" sz="1100" spc="220" b="1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(2019)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(TL)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Bütçe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4417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Dışı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444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Toplam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02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0200">
                <a:tc gridSpan="10">
                  <a:txBody>
                    <a:bodyPr/>
                    <a:lstStyle/>
                    <a:p>
                      <a:pPr marL="33020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Genel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Toplam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637535" y="1502150"/>
            <a:ext cx="228600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PERFORMANS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HEDEFİ</a:t>
            </a:r>
            <a:r>
              <a:rPr dirty="0" sz="1100" spc="-10" b="1">
                <a:latin typeface="Times New Roman"/>
                <a:cs typeface="Times New Roman"/>
              </a:rPr>
              <a:t> TABLOSU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27532" y="1837944"/>
            <a:ext cx="5904230" cy="218440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1120">
              <a:lnSpc>
                <a:spcPct val="100000"/>
              </a:lnSpc>
              <a:spcBef>
                <a:spcPts val="60"/>
              </a:spcBef>
              <a:tabLst>
                <a:tab pos="1279525" algn="l"/>
              </a:tabLst>
            </a:pPr>
            <a:r>
              <a:rPr dirty="0" sz="1100" b="1">
                <a:latin typeface="Times New Roman"/>
                <a:cs typeface="Times New Roman"/>
              </a:rPr>
              <a:t>İdare</a:t>
            </a:r>
            <a:r>
              <a:rPr dirty="0" sz="1100" spc="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Adı</a:t>
            </a:r>
            <a:r>
              <a:rPr dirty="0" sz="1100" b="1">
                <a:latin typeface="Times New Roman"/>
                <a:cs typeface="Times New Roman"/>
              </a:rPr>
              <a:t>	:</a:t>
            </a:r>
            <a:r>
              <a:rPr dirty="0" sz="1100" spc="46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Patnos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İlçe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Özel</a:t>
            </a:r>
            <a:r>
              <a:rPr dirty="0" sz="1100" spc="-10" b="1">
                <a:latin typeface="Times New Roman"/>
                <a:cs typeface="Times New Roman"/>
              </a:rPr>
              <a:t> İdaresi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824484" y="2185416"/>
          <a:ext cx="5986780" cy="1545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4230"/>
              </a:tblGrid>
              <a:tr h="34226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1295400" algn="l"/>
                        </a:tabLst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Amaç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:</a:t>
                      </a:r>
                      <a:r>
                        <a:rPr dirty="0" sz="1100" spc="3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2019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Mali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İşlemler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1268095" algn="l"/>
                        </a:tabLst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:</a:t>
                      </a:r>
                      <a:r>
                        <a:rPr dirty="0" sz="1100" spc="140" b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Yıllık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Performans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417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Hedefi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625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1310640" algn="l"/>
                          <a:tab pos="1529715" algn="l"/>
                        </a:tabLst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Memur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maaşı, Yemek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Parası,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Vergi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Matrahları,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Personel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Yollukları,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Ek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45"/>
                        </a:spcBef>
                        <a:tabLst>
                          <a:tab pos="580390" algn="l"/>
                        </a:tabLst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Hizmet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Tazminatı,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Kaymakam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Konutu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Giderleri,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Elektrik,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Telefon,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İnternet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Giderleri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v.b.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827531" y="4175759"/>
          <a:ext cx="6010910" cy="1042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7070"/>
                <a:gridCol w="2796540"/>
                <a:gridCol w="894714"/>
                <a:gridCol w="775970"/>
                <a:gridCol w="774700"/>
              </a:tblGrid>
              <a:tr h="32702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Göstergeleri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26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015">
                        <a:lnSpc>
                          <a:spcPts val="126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16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705.288,00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607.500,00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827531" y="5538215"/>
          <a:ext cx="6035040" cy="2072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115"/>
                <a:gridCol w="3246120"/>
                <a:gridCol w="766445"/>
                <a:gridCol w="803275"/>
                <a:gridCol w="852169"/>
              </a:tblGrid>
              <a:tr h="318135">
                <a:tc gridSpan="2" rowSpan="2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Faaliyetler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42354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ihtiyacı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(2019)</a:t>
                      </a:r>
                      <a:r>
                        <a:rPr dirty="0" sz="1100" spc="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(t)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(TL)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1805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24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 marR="69850">
                        <a:lnSpc>
                          <a:spcPts val="121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1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662.500,00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ts val="121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662.500,00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marR="69850">
                        <a:lnSpc>
                          <a:spcPts val="122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 marR="69850">
                        <a:lnSpc>
                          <a:spcPts val="121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marR="69850">
                        <a:lnSpc>
                          <a:spcPts val="122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 marR="69850">
                        <a:lnSpc>
                          <a:spcPts val="121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9580">
                <a:tc gridSpan="2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Genel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4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662.500,00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11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27531" y="899159"/>
          <a:ext cx="6190615" cy="5690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810"/>
                <a:gridCol w="1522730"/>
                <a:gridCol w="629919"/>
                <a:gridCol w="268605"/>
                <a:gridCol w="629919"/>
                <a:gridCol w="183514"/>
                <a:gridCol w="808354"/>
                <a:gridCol w="457835"/>
                <a:gridCol w="443864"/>
                <a:gridCol w="909954"/>
              </a:tblGrid>
              <a:tr h="167005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yürütülmesi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08990">
                <a:tc gridSpan="10">
                  <a:txBody>
                    <a:bodyPr/>
                    <a:lstStyle/>
                    <a:p>
                      <a:pPr marL="45720">
                        <a:lnSpc>
                          <a:spcPts val="121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Kamulaştırma,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Ruhsat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İşlemleri ,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Taşınmazların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Kiralanması ,Sözleşmelerinin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yapılması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,Yıllık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Kira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720" marR="168275">
                        <a:lnSpc>
                          <a:spcPct val="958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Bedellerinin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Belirlenmesi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Tahakkuk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 Tahsilat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İşlemleri ,Kiracılarla ilgili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Tebliğ, Ruhsatların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Denetimi,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Kurumlar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Arası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Yazışmaların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yapılması ,Tahrir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Kayıtlarının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Çıkartılarak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İlgililerin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Bilgilendirilmesi,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GSM,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Sıhhi Müessese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Yeri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Çalışma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Ruhsatları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Jeotermal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Kaynakları ve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Doğal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Mineralli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Suların Ruhsatlandırılması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4629">
                <a:tc gridSpan="5">
                  <a:txBody>
                    <a:bodyPr/>
                    <a:lstStyle/>
                    <a:p>
                      <a:pPr marL="68580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Göstergeleri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540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270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4629">
                <a:tc>
                  <a:txBody>
                    <a:bodyPr/>
                    <a:lstStyle/>
                    <a:p>
                      <a:pPr algn="ctr" marR="42545">
                        <a:lnSpc>
                          <a:spcPts val="124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68580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Kira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Takibi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540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1350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270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1450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1550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8159">
                <a:tc gridSpan="10">
                  <a:txBody>
                    <a:bodyPr/>
                    <a:lstStyle/>
                    <a:p>
                      <a:pPr marL="113664">
                        <a:lnSpc>
                          <a:spcPts val="121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Açıklama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3664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Kira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Takibi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iş ve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işlemler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4629">
                <a:tc>
                  <a:txBody>
                    <a:bodyPr/>
                    <a:lstStyle/>
                    <a:p>
                      <a:pPr algn="ctr" marR="42545">
                        <a:lnSpc>
                          <a:spcPts val="124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68580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Ortak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Şirketlerle yapılan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yazışma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540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120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270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150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180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1809">
                <a:tc gridSpan="10">
                  <a:txBody>
                    <a:bodyPr/>
                    <a:lstStyle/>
                    <a:p>
                      <a:pPr marL="113664">
                        <a:lnSpc>
                          <a:spcPts val="121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Açıklama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3664">
                        <a:lnSpc>
                          <a:spcPts val="12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İdaremizin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Ortağı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Bulunduğu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Şirketlerle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Yapılan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Yazışmalar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3360">
                <a:tc>
                  <a:txBody>
                    <a:bodyPr/>
                    <a:lstStyle/>
                    <a:p>
                      <a:pPr algn="ctr" marR="42545">
                        <a:lnSpc>
                          <a:spcPts val="124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68580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Ruhsat</a:t>
                      </a:r>
                      <a:r>
                        <a:rPr dirty="0" sz="1100" spc="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Verme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İşlemleri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540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270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190">
                <a:tc gridSpan="10">
                  <a:txBody>
                    <a:bodyPr/>
                    <a:lstStyle/>
                    <a:p>
                      <a:pPr marL="113664">
                        <a:lnSpc>
                          <a:spcPts val="122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Açıklama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3664" marR="292735">
                        <a:lnSpc>
                          <a:spcPts val="1260"/>
                        </a:lnSpc>
                        <a:spcBef>
                          <a:spcPts val="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İdaremizce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1(a)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Grubu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Çakıl Ocakları,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GSM,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Sıhhi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Müessese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 Yeri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Çalışma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Ruhsatları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Jeotermal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Kaynakları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Doğal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Mineralli Suların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Ruhsatlandırılması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4629">
                <a:tc>
                  <a:txBody>
                    <a:bodyPr/>
                    <a:lstStyle/>
                    <a:p>
                      <a:pPr algn="ctr" marR="42545">
                        <a:lnSpc>
                          <a:spcPts val="124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6255">
                <a:tc gridSpan="10">
                  <a:txBody>
                    <a:bodyPr/>
                    <a:lstStyle/>
                    <a:p>
                      <a:pPr marL="113664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Açıklama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1310">
                <a:tc gridSpan="3" rowSpan="2">
                  <a:txBody>
                    <a:bodyPr/>
                    <a:lstStyle/>
                    <a:p>
                      <a:pPr marL="22225">
                        <a:lnSpc>
                          <a:spcPts val="130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Faaliyetler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947419">
                        <a:lnSpc>
                          <a:spcPts val="1300"/>
                        </a:lnSpc>
                        <a:tabLst>
                          <a:tab pos="2053589" algn="l"/>
                        </a:tabLst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(2019)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(TL)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6865"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2702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440055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30162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2.590.000,00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6832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2.590.000,00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10">
                  <a:txBody>
                    <a:bodyPr/>
                    <a:lstStyle/>
                    <a:p>
                      <a:pPr marL="839469">
                        <a:lnSpc>
                          <a:spcPts val="1250"/>
                        </a:lnSpc>
                        <a:tabLst>
                          <a:tab pos="5323205" algn="l"/>
                        </a:tabLst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Genel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2.590.000,00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532380" y="1502150"/>
            <a:ext cx="24968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FAALİYET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MALİYETLERİ</a:t>
            </a:r>
            <a:r>
              <a:rPr dirty="0" sz="1100" spc="1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TABLOSU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27531" y="2147316"/>
          <a:ext cx="5931535" cy="35699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3414"/>
                <a:gridCol w="3926204"/>
              </a:tblGrid>
              <a:tr h="165735">
                <a:tc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  <a:tabLst>
                          <a:tab pos="961390" algn="l"/>
                        </a:tabLst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ts val="121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Patnos</a:t>
                      </a:r>
                      <a:r>
                        <a:rPr dirty="0" sz="1100" spc="2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İdaresi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Hedefi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2019 yılı Mali iş ve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işlemler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Faaliyet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Adı</a:t>
                      </a:r>
                      <a:r>
                        <a:rPr dirty="0" sz="1100" spc="130" b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24154">
                        <a:lnSpc>
                          <a:spcPts val="127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Memur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Maaşı,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Elektrik,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Telefon,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Sosyal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Denge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Tazminatı v.b.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ödnekler.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marL="68580" marR="308610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Sorumlu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Harcama</a:t>
                      </a:r>
                      <a:r>
                        <a:rPr dirty="0" sz="11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Birimi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veya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Birimleri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Patnos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3357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15"/>
                        </a:lnSpc>
                        <a:tabLst>
                          <a:tab pos="1974850" algn="l"/>
                        </a:tabLst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Açıklamalar</a:t>
                      </a:r>
                      <a:r>
                        <a:rPr dirty="0" sz="1100" spc="25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Memur Maaşı,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Yemek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Parası,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Vergi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Matrahları,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Personel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392430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Yollukları,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Ek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Tazminatı,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Kaymakam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Konutu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Giderleri,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Elektrik,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Telefon,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İnternet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Giderleri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v.b.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700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827531" y="6036564"/>
          <a:ext cx="5931535" cy="2500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4005"/>
                <a:gridCol w="315595"/>
                <a:gridCol w="2339340"/>
                <a:gridCol w="2900044"/>
              </a:tblGrid>
              <a:tr h="167005">
                <a:tc gridSpan="3">
                  <a:txBody>
                    <a:bodyPr/>
                    <a:lstStyle/>
                    <a:p>
                      <a:pPr marL="558800">
                        <a:lnSpc>
                          <a:spcPts val="122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Ekonomik</a:t>
                      </a:r>
                      <a:r>
                        <a:rPr dirty="0" sz="11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Kod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2019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(tl)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Personel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21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340.000.00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SGK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Devlet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Primi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Gideri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22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52.500.00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 Hizmet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Alım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22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250.000.00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Faiz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Cari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Transferler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22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20.000.00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Sermaye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Sermaye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Transferleri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Borç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Verme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 gridSpan="3">
                  <a:txBody>
                    <a:bodyPr/>
                    <a:lstStyle/>
                    <a:p>
                      <a:pPr marL="551180">
                        <a:lnSpc>
                          <a:spcPts val="122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2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662.500,00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005">
                <a:tc gridSpan="2" rowSpan="3">
                  <a:txBody>
                    <a:bodyPr/>
                    <a:lstStyle/>
                    <a:p>
                      <a:pPr marL="187325" indent="-47625">
                        <a:lnSpc>
                          <a:spcPts val="121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6360" marR="80010" indent="100330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Dışı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Kaynak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Döner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Sermaye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Diğer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Yurtiçi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Yurt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735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Dışı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005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22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662.500,00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637535" y="877310"/>
            <a:ext cx="228600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PERFORMANS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HEDEFİ</a:t>
            </a:r>
            <a:r>
              <a:rPr dirty="0" sz="1100" spc="-10" b="1">
                <a:latin typeface="Times New Roman"/>
                <a:cs typeface="Times New Roman"/>
              </a:rPr>
              <a:t> TABLOSU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30580" y="1527047"/>
            <a:ext cx="1325880" cy="629920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149860" rIns="0" bIns="0" rtlCol="0" vert="horz">
            <a:spAutoFit/>
          </a:bodyPr>
          <a:lstStyle/>
          <a:p>
            <a:pPr marL="68580">
              <a:lnSpc>
                <a:spcPct val="100000"/>
              </a:lnSpc>
              <a:spcBef>
                <a:spcPts val="1180"/>
              </a:spcBef>
            </a:pPr>
            <a:r>
              <a:rPr dirty="0" sz="1100" b="1">
                <a:latin typeface="Times New Roman"/>
                <a:cs typeface="Times New Roman"/>
              </a:rPr>
              <a:t>İdare</a:t>
            </a:r>
            <a:r>
              <a:rPr dirty="0" sz="1100" spc="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Adı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156460" y="1527047"/>
            <a:ext cx="4523740" cy="629920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1441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35"/>
              </a:spcBef>
            </a:pPr>
            <a:endParaRPr sz="1100">
              <a:latin typeface="Times New Roman"/>
              <a:cs typeface="Times New Roman"/>
            </a:endParaRPr>
          </a:p>
          <a:p>
            <a:pPr marL="6858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Diyadin</a:t>
            </a:r>
            <a:r>
              <a:rPr dirty="0" sz="1100" spc="-2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İlçe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Özel</a:t>
            </a:r>
            <a:r>
              <a:rPr dirty="0" sz="1100" spc="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İdaresi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827531" y="2471927"/>
          <a:ext cx="5931535" cy="667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5880"/>
                <a:gridCol w="4523105"/>
              </a:tblGrid>
              <a:tr h="31686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Amaç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2019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Mali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Yılı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Çalışması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Yıllık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Performans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827531" y="3457955"/>
          <a:ext cx="5931535" cy="1078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5880"/>
                <a:gridCol w="4523105"/>
              </a:tblGrid>
              <a:tr h="502920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3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594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4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Açıklama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Memur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Maaşı,Yemek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Parası,vergi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Matrahları,Personel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Yollukları,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Ek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Hizmet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Tazminatı,Kaymakam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Konutu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Giderleri,Elektrik,İnternet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v.b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gibi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7" name="object 7" descr=""/>
          <p:cNvGraphicFramePr>
            <a:graphicFrameLocks noGrp="1"/>
          </p:cNvGraphicFramePr>
          <p:nvPr/>
        </p:nvGraphicFramePr>
        <p:xfrm>
          <a:off x="827531" y="4853939"/>
          <a:ext cx="5980430" cy="1009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8825"/>
                <a:gridCol w="2842260"/>
                <a:gridCol w="765175"/>
                <a:gridCol w="766445"/>
                <a:gridCol w="765175"/>
              </a:tblGrid>
              <a:tr h="31813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Göstergeleri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2020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2021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7820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535.000,00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600.000,00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665,000,00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3060">
                <a:tc gridSpan="5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Açıklama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8" name="object 8" descr=""/>
          <p:cNvGraphicFramePr>
            <a:graphicFrameLocks noGrp="1"/>
          </p:cNvGraphicFramePr>
          <p:nvPr/>
        </p:nvGraphicFramePr>
        <p:xfrm>
          <a:off x="827531" y="6493764"/>
          <a:ext cx="6002020" cy="2593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180"/>
                <a:gridCol w="3429000"/>
                <a:gridCol w="753110"/>
                <a:gridCol w="631189"/>
                <a:gridCol w="809625"/>
              </a:tblGrid>
              <a:tr h="318135"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Faaliyetler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0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26924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İhtiyacı</a:t>
                      </a:r>
                      <a:r>
                        <a:rPr dirty="0" sz="1100" spc="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(2018)(TL)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2284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50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9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ts val="126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93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9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284">
                <a:tc>
                  <a:txBody>
                    <a:bodyPr/>
                    <a:lstStyle/>
                    <a:p>
                      <a:pPr algn="ctr" marR="81915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232.000,0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232.000,00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44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algn="ctr" marR="81915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ctr" marR="81915">
                        <a:lnSpc>
                          <a:spcPts val="127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algn="ctr" marR="81915">
                        <a:lnSpc>
                          <a:spcPts val="1290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Genel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232.000,00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06195" y="899159"/>
          <a:ext cx="5339080" cy="6959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4730"/>
                <a:gridCol w="1814830"/>
                <a:gridCol w="2425700"/>
              </a:tblGrid>
              <a:tr h="480059">
                <a:tc gridSpan="3"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HEDEFİ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TABLOSU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Adı: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Diyadin</a:t>
                      </a:r>
                      <a:r>
                        <a:rPr dirty="0" sz="1100" spc="135" b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Hedefi: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 malzeme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alımları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Faaliyet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Adı: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085" marR="86360" indent="34925">
                        <a:lnSpc>
                          <a:spcPts val="12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Diyadin</a:t>
                      </a:r>
                      <a:r>
                        <a:rPr dirty="0" sz="1100" spc="13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idare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Müdürlüğünün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ihtiyaçlarının</a:t>
                      </a:r>
                      <a:r>
                        <a:rPr dirty="0" sz="11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karşılanması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9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642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875280">
                        <a:lnSpc>
                          <a:spcPts val="13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Diyadin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idare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Müdürlüğünün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ts val="1260"/>
                        </a:lnSpc>
                        <a:tabLst>
                          <a:tab pos="2875280" algn="l"/>
                        </a:tabLst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Sorumlu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Harcama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Birimi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veya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Birimleri: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ihtiyaçlarının</a:t>
                      </a:r>
                      <a:r>
                        <a:rPr dirty="0" sz="11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karşılanması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 gridSpan="3"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Açıklamalar: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 gridSpan="3"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Diyadin</a:t>
                      </a:r>
                      <a:r>
                        <a:rPr dirty="0" sz="1100" spc="2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Müdürlüğünün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ihtiyaçlarının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karşılanması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7660">
                <a:tc gridSpan="3">
                  <a:txBody>
                    <a:bodyPr/>
                    <a:lstStyle/>
                    <a:p>
                      <a:pPr marL="43815" marR="663575">
                        <a:lnSpc>
                          <a:spcPts val="12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Diyadin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Müdürlüğün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Köy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Mahalle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Muhtarların,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Memur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Maaş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karşılanması.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7025">
                <a:tc gridSpan="3">
                  <a:txBody>
                    <a:bodyPr/>
                    <a:lstStyle/>
                    <a:p>
                      <a:pPr marL="43815" marR="342265" indent="34925">
                        <a:lnSpc>
                          <a:spcPts val="12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Köye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Yönelik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Hizmetleri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Birimin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Şantiyesi,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Kaymakamlık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lojmanı</a:t>
                      </a:r>
                      <a:r>
                        <a:rPr dirty="0" sz="1100" spc="2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İdare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Müdürlüğün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Elektrik,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İnternet,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telefon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ihtiyaçların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karşılanması.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7660">
                <a:tc gridSpan="3">
                  <a:txBody>
                    <a:bodyPr/>
                    <a:lstStyle/>
                    <a:p>
                      <a:pPr marL="43815" marR="362585" indent="34925">
                        <a:lnSpc>
                          <a:spcPts val="12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Mülkiyeti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İlçemiz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Müdürlüğüne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ait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Kaymakamlık lojmanının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ısınması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için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yakacak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ihtiyacın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karşılanması.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812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 gridSpan="2"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Ekonomik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kod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Personel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290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110,000,00-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TL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SGK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Devlet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Prim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290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12,000,00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TL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 Hizmet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Alım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290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110.000,00-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TL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Faiz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60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Cari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Transferler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Sermaye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Sermaye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Transferleri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Borç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Verme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18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540" marR="41275">
                        <a:lnSpc>
                          <a:spcPct val="9850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Dışı Kayn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Döner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Sermaye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Diğer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Yurt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İçi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Yurt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Dışı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18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232,000,00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532380" y="877310"/>
            <a:ext cx="24968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FAALİYET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MALİYETLERİ</a:t>
            </a:r>
            <a:r>
              <a:rPr dirty="0" sz="1100" spc="1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TABLOSU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917447" y="1623059"/>
          <a:ext cx="4879975" cy="3267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4390"/>
                <a:gridCol w="2692400"/>
              </a:tblGrid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Adı: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Diyadin</a:t>
                      </a:r>
                      <a:r>
                        <a:rPr dirty="0" sz="1100" spc="130" b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İlçe Özel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Harcama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Birim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Adı: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Diyadin</a:t>
                      </a:r>
                      <a:r>
                        <a:rPr dirty="0" sz="1100" spc="125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Kaymakamlığı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18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Hizmet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Adı: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Diyadin</a:t>
                      </a:r>
                      <a:r>
                        <a:rPr dirty="0" sz="1100" spc="13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1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Açıklamalar: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482215">
                <a:tc gridSpan="2">
                  <a:txBody>
                    <a:bodyPr/>
                    <a:lstStyle/>
                    <a:p>
                      <a:pPr marL="43815" marR="899160">
                        <a:lnSpc>
                          <a:spcPts val="1500"/>
                        </a:lnSpc>
                        <a:spcBef>
                          <a:spcPts val="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ay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Köy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Mahalle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Muhtarların maaşlarının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ödenmesi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(75 Adet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)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12 ay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memur</a:t>
                      </a:r>
                      <a:r>
                        <a:rPr dirty="0" sz="11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maaşlarının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ödenmesi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815" marR="2184400">
                        <a:lnSpc>
                          <a:spcPts val="15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12 ay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temizlik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malzemelerinin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alınması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ay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Elektrik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alımları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815" marR="2233930">
                        <a:lnSpc>
                          <a:spcPts val="15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ay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Telefon ve internet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kullanım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ücretleri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12 ay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Sosyal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güvenlik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kurumlarına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ödemeler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917447" y="5280659"/>
          <a:ext cx="4879975" cy="5886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"/>
                <a:gridCol w="1944370"/>
                <a:gridCol w="897255"/>
                <a:gridCol w="897255"/>
                <a:gridCol w="897254"/>
              </a:tblGrid>
              <a:tr h="19621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Göstergeleri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Yıllık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ödemeler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232,000,00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06195" y="899159"/>
          <a:ext cx="5339080" cy="66763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4730"/>
                <a:gridCol w="1814830"/>
                <a:gridCol w="2425700"/>
              </a:tblGrid>
              <a:tr h="197485">
                <a:tc gridSpan="3"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Bef>
                          <a:spcPts val="1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HEDEFİ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TABLOSU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Adı: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Eleşkirt</a:t>
                      </a:r>
                      <a:r>
                        <a:rPr dirty="0" sz="1100" spc="135" b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İlçe Özel İdare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185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Hedefi: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 malzeme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alımları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Faaliyet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Adı: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085" marR="136525" indent="34925">
                        <a:lnSpc>
                          <a:spcPts val="12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Eleşkirt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 idare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Müdürlüğünün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ihtiyaçlarının</a:t>
                      </a:r>
                      <a:r>
                        <a:rPr dirty="0" sz="11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karşılanması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9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642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875280">
                        <a:lnSpc>
                          <a:spcPts val="13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Eleşkirt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 idare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Müdürlüğünün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ts val="1260"/>
                        </a:lnSpc>
                        <a:tabLst>
                          <a:tab pos="2875280" algn="l"/>
                        </a:tabLst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Sorumlu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Harcama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Birimi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veya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Birimleri: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ihtiyaçlarının</a:t>
                      </a:r>
                      <a:r>
                        <a:rPr dirty="0" sz="11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karşılanması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 gridSpan="3"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1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Açıklamalar: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 gridSpan="3"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Eleşkirt</a:t>
                      </a:r>
                      <a:r>
                        <a:rPr dirty="0" sz="1100" spc="125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 Özel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İdare Müdürlüğünün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ihtiyaçlarının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karşılanması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7025">
                <a:tc gridSpan="3">
                  <a:txBody>
                    <a:bodyPr/>
                    <a:lstStyle/>
                    <a:p>
                      <a:pPr marL="43815" marR="679450" indent="34925">
                        <a:lnSpc>
                          <a:spcPts val="12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Eleşkirt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Müdürlüğün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Köy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Mahalle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Muhtarların,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Memur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Maaş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karşılanması.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7660">
                <a:tc gridSpan="3">
                  <a:txBody>
                    <a:bodyPr/>
                    <a:lstStyle/>
                    <a:p>
                      <a:pPr marL="43815" marR="342265" indent="34925">
                        <a:lnSpc>
                          <a:spcPts val="12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Köye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Yönelik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Hizmetleri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Birimin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Şantiyesi,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Kaymakamlık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lojmanı</a:t>
                      </a:r>
                      <a:r>
                        <a:rPr dirty="0" sz="1100" spc="2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İdare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Müdürlüğün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Elektrik,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İnternet,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telefon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ihtiyaçların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karşılanması.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7025">
                <a:tc gridSpan="3">
                  <a:txBody>
                    <a:bodyPr/>
                    <a:lstStyle/>
                    <a:p>
                      <a:pPr marL="43815" marR="362585" indent="34925">
                        <a:lnSpc>
                          <a:spcPts val="12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Mülkiyeti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İlçemiz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Müdürlüğüne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ait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Kaymakamlık lojmanının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ısınması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için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yakacak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ihtiyacın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karşılanması.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812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 gridSpan="2"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Ekonomik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kod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Personel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906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120.000,00-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TL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SGK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Devlet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Prim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4769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12.000,00-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TL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 Hizmet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Alım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5560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110.000,00-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TL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60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Faiz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Cari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Transferler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Sermaye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Sermaye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Transferleri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Borç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Verme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185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540" marR="41275">
                        <a:lnSpc>
                          <a:spcPct val="9850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Dışı Kayn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Döner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Sermaye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Diğer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Yurt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İçi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Yurt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Dışı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18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290">
                        <a:lnSpc>
                          <a:spcPts val="1290"/>
                        </a:lnSpc>
                        <a:spcBef>
                          <a:spcPts val="16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242,000,00TL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532380" y="877310"/>
            <a:ext cx="24968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FAALİYET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MALİYETLERİ</a:t>
            </a:r>
            <a:r>
              <a:rPr dirty="0" sz="1100" spc="1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TABLOSU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917447" y="1623059"/>
          <a:ext cx="4879975" cy="3267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4390"/>
                <a:gridCol w="2692400"/>
              </a:tblGrid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Adı: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275"/>
                        </a:lnSpc>
                        <a:spcBef>
                          <a:spcPts val="170"/>
                        </a:spcBef>
                        <a:tabLst>
                          <a:tab pos="694055" algn="l"/>
                        </a:tabLst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Eleşkirt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İlçe Özel İdare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Harcama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Birim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Adı: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  <a:spcBef>
                          <a:spcPts val="145"/>
                        </a:spcBef>
                        <a:tabLst>
                          <a:tab pos="654685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Eleşkirt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Kaymakamlığı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18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Hizmet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Adı: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  <a:spcBef>
                          <a:spcPts val="160"/>
                        </a:spcBef>
                        <a:tabLst>
                          <a:tab pos="655955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Eleşkirt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İlçe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65"/>
                        </a:lnSpc>
                        <a:spcBef>
                          <a:spcPts val="18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Açıklamalar: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482215">
                <a:tc gridSpan="2">
                  <a:txBody>
                    <a:bodyPr/>
                    <a:lstStyle/>
                    <a:p>
                      <a:pPr marL="43815" marR="899160">
                        <a:lnSpc>
                          <a:spcPts val="1500"/>
                        </a:lnSpc>
                        <a:spcBef>
                          <a:spcPts val="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ay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Köy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Mahalle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Muhtarların maaşlarının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ödenmesi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(75 Adet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)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12 ay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memur</a:t>
                      </a:r>
                      <a:r>
                        <a:rPr dirty="0" sz="11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maaşlarının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ödenmesi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815" marR="2184400">
                        <a:lnSpc>
                          <a:spcPts val="15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12 ay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temizlik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malzemelerinin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alınması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ay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Elektrik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alımları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815" marR="2233930">
                        <a:lnSpc>
                          <a:spcPts val="15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ay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Telefon ve internet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kullanım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ücretleri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12 ay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Sosyal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güvenlik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kurumlarına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ödemeler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917447" y="5280659"/>
          <a:ext cx="4879975" cy="5886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"/>
                <a:gridCol w="1944370"/>
                <a:gridCol w="897255"/>
                <a:gridCol w="897255"/>
                <a:gridCol w="897254"/>
              </a:tblGrid>
              <a:tr h="19621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  <a:spcBef>
                          <a:spcPts val="170"/>
                        </a:spcBef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Göstergeleri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Yıllık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ödemeler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300"/>
                        </a:lnSpc>
                        <a:spcBef>
                          <a:spcPts val="14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242,000,00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949451" y="899159"/>
          <a:ext cx="5892165" cy="88493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7370"/>
                <a:gridCol w="2252980"/>
                <a:gridCol w="58419"/>
                <a:gridCol w="2952750"/>
              </a:tblGrid>
              <a:tr h="397510">
                <a:tc gridSpan="4">
                  <a:txBody>
                    <a:bodyPr/>
                    <a:lstStyle/>
                    <a:p>
                      <a:pPr algn="ctr" marL="190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FAALİYET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MALİYETLERİ</a:t>
                      </a:r>
                      <a:r>
                        <a:rPr dirty="0" sz="11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TABLOSU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77825">
                <a:tc gridSpan="2">
                  <a:txBody>
                    <a:bodyPr/>
                    <a:lstStyle/>
                    <a:p>
                      <a:pPr marL="10795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İdare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Adı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0922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Doğubayazıt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İlçe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Müdürlüğü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5925">
                <a:tc gridSpan="2">
                  <a:txBody>
                    <a:bodyPr/>
                    <a:lstStyle/>
                    <a:p>
                      <a:pPr marL="10795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Hedefi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0922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2019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Yılı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Çalışması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54025">
                <a:tc gridSpan="2">
                  <a:txBody>
                    <a:bodyPr/>
                    <a:lstStyle/>
                    <a:p>
                      <a:pPr marL="10795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Faaliyet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Adı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0922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2019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Yılı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57530">
                <a:tc gridSpan="4"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Sorumlu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Harcama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Birimi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veya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Birimleri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4">
                  <a:txBody>
                    <a:bodyPr/>
                    <a:lstStyle/>
                    <a:p>
                      <a:pPr marL="10795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Açıklamalar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Doğubayazıt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İlçe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Müdürlüğü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020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0200">
                <a:tc gridSpan="3">
                  <a:txBody>
                    <a:bodyPr/>
                    <a:lstStyle/>
                    <a:p>
                      <a:pPr marL="107950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Ekonomik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Kod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ts val="130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107950">
                        <a:lnSpc>
                          <a:spcPts val="129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Personel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445,000,00TL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107950">
                        <a:lnSpc>
                          <a:spcPts val="129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SGK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Devlet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Pirim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107950">
                        <a:lnSpc>
                          <a:spcPts val="129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Mal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Hizmet Alım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619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80,000,00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107950">
                        <a:lnSpc>
                          <a:spcPts val="129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Faiz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107950">
                        <a:lnSpc>
                          <a:spcPts val="129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Cari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Transferleri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107950">
                        <a:lnSpc>
                          <a:spcPts val="130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ts val="1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Sermaye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107950">
                        <a:lnSpc>
                          <a:spcPts val="129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Sermaye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Transferleri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107950">
                        <a:lnSpc>
                          <a:spcPts val="129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Borç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Verme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 marL="10795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619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575,000,00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rowSpan="2"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Bütçe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3815" marR="86360">
                        <a:lnSpc>
                          <a:spcPct val="11730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Dışı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Kaynak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0033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Döner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Sermaye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9306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00330">
                        <a:lnSpc>
                          <a:spcPts val="1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Diğer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Yurt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İçi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Yurt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Dışı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4">
                  <a:txBody>
                    <a:bodyPr/>
                    <a:lstStyle/>
                    <a:p>
                      <a:pPr marL="10795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Dışı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4"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  <a:tabLst>
                          <a:tab pos="5118735" algn="l"/>
                        </a:tabLst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İhtiyacı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575,000,00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91539" y="1524000"/>
          <a:ext cx="5920740" cy="6846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/>
                <a:gridCol w="123189"/>
                <a:gridCol w="400685"/>
                <a:gridCol w="180975"/>
                <a:gridCol w="1113154"/>
                <a:gridCol w="1205229"/>
                <a:gridCol w="1061085"/>
              </a:tblGrid>
              <a:tr h="490220">
                <a:tc gridSpan="7">
                  <a:txBody>
                    <a:bodyPr/>
                    <a:lstStyle/>
                    <a:p>
                      <a:pPr algn="ctr" marL="254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HEDEFİ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TABLOSU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>
                  <a:txBody>
                    <a:bodyPr/>
                    <a:lstStyle/>
                    <a:p>
                      <a:pPr marL="11557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8064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Doğubayazıt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>
                  <a:txBody>
                    <a:bodyPr/>
                    <a:lstStyle/>
                    <a:p>
                      <a:pPr marL="115570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Amaç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806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İş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İşlemleri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>
                  <a:txBody>
                    <a:bodyPr/>
                    <a:lstStyle/>
                    <a:p>
                      <a:pPr marL="11557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806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İş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İşlemlerin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Tamamlanması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6865">
                <a:tc>
                  <a:txBody>
                    <a:bodyPr/>
                    <a:lstStyle/>
                    <a:p>
                      <a:pPr marL="11557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Hedef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806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2019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Mali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Yılı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7">
                  <a:txBody>
                    <a:bodyPr/>
                    <a:lstStyle/>
                    <a:p>
                      <a:pPr marL="11557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Açıklama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6865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3">
                  <a:txBody>
                    <a:bodyPr/>
                    <a:lstStyle/>
                    <a:p>
                      <a:pPr marL="11557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Göstergeleri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575,000,00TL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 gridSpan="4" rowSpan="2">
                  <a:txBody>
                    <a:bodyPr/>
                    <a:lstStyle/>
                    <a:p>
                      <a:pPr marL="115570">
                        <a:lnSpc>
                          <a:spcPts val="127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Faaliyetler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84518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İhtiyacı</a:t>
                      </a:r>
                      <a:r>
                        <a:rPr dirty="0" sz="11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(2017)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(TL)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4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3530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2">
                  <a:txBody>
                    <a:bodyPr/>
                    <a:lstStyle/>
                    <a:p>
                      <a:pPr marL="11557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Personel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445,000,00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445,000,00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2">
                  <a:txBody>
                    <a:bodyPr/>
                    <a:lstStyle/>
                    <a:p>
                      <a:pPr marL="11557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SGK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Devlet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Prim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50.000,00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50.000,00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 gridSpan="2">
                  <a:txBody>
                    <a:bodyPr/>
                    <a:lstStyle/>
                    <a:p>
                      <a:pPr marL="4572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Alım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80,000,00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80,000.00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2">
                  <a:txBody>
                    <a:bodyPr/>
                    <a:lstStyle/>
                    <a:p>
                      <a:pPr marL="4572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Elektrik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Kullanma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2">
                  <a:txBody>
                    <a:bodyPr/>
                    <a:lstStyle/>
                    <a:p>
                      <a:pPr marL="4572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Kullanma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 gridSpan="2">
                  <a:txBody>
                    <a:bodyPr/>
                    <a:lstStyle/>
                    <a:p>
                      <a:pPr marL="4572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Yakacak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2">
                  <a:txBody>
                    <a:bodyPr/>
                    <a:lstStyle/>
                    <a:p>
                      <a:pPr marL="45720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Kırtasiye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7">
                  <a:txBody>
                    <a:bodyPr/>
                    <a:lstStyle/>
                    <a:p>
                      <a:pPr marL="126364">
                        <a:lnSpc>
                          <a:spcPts val="1250"/>
                        </a:lnSpc>
                        <a:tabLst>
                          <a:tab pos="5167630" algn="l"/>
                        </a:tabLst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Genel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575,000,00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482088" y="877310"/>
            <a:ext cx="259651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FAALİYET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MAALİYETLERİ</a:t>
            </a:r>
            <a:r>
              <a:rPr dirty="0" sz="1100" spc="1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TABLOSU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96111" y="1523999"/>
          <a:ext cx="5843270" cy="2702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0350"/>
                <a:gridCol w="4231005"/>
              </a:tblGrid>
              <a:tr h="316865"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Tutak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2019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Yılı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Mali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İş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İşlemler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7070"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Faaliyet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Memur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Maaşı,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Yemek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Parası,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Vergi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Matrahları,Personel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Yollukları,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Ek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9850" marR="110489">
                        <a:lnSpc>
                          <a:spcPts val="1480"/>
                        </a:lnSpc>
                        <a:spcBef>
                          <a:spcPts val="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Tazminatı,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Kaymakam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Konutu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Giderleri,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Elektrik,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İnternet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v.b gibi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67945">
                        <a:lnSpc>
                          <a:spcPts val="126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Sorumlu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harcama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Birimi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Tutak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İlçe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Özel İdare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77569">
                <a:tc gridSpan="2"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 spc="-10" i="1">
                          <a:latin typeface="Times New Roman"/>
                          <a:cs typeface="Times New Roman"/>
                        </a:rPr>
                        <a:t>Açıklamalar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806195" y="4856988"/>
          <a:ext cx="6200140" cy="4766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1190"/>
                <a:gridCol w="3534410"/>
                <a:gridCol w="1952625"/>
              </a:tblGrid>
              <a:tr h="31813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Ekonomik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Kod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01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Personel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111,000,00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02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SGK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Devlet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Primi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12.000,00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03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Alım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120,000,00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04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Faiz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05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Cari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Transferler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06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Sermaye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07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Sermaye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Transferler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08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Borç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Verme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rowSpan="3">
                  <a:txBody>
                    <a:bodyPr/>
                    <a:lstStyle/>
                    <a:p>
                      <a:pPr marL="68580" marR="211454">
                        <a:lnSpc>
                          <a:spcPct val="111800"/>
                        </a:lnSpc>
                        <a:spcBef>
                          <a:spcPts val="340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Bütçe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Kaynak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Döner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Sermaye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Diğer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Yurt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İçi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Yurt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Dışı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Dışı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243.000,00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27531" y="609599"/>
          <a:ext cx="6182995" cy="79851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8660"/>
                <a:gridCol w="2665729"/>
                <a:gridCol w="2726690"/>
              </a:tblGrid>
              <a:tr h="330200">
                <a:tc gridSpan="3">
                  <a:txBody>
                    <a:bodyPr/>
                    <a:lstStyle/>
                    <a:p>
                      <a:pPr algn="ctr" marL="63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FAALİYET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MALİYETLERİ</a:t>
                      </a:r>
                      <a:r>
                        <a:rPr dirty="0" sz="11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TABLOSU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214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Adı: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Hamur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İlçe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Müdürlüğü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14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Hedefi: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2019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Yılı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Mali</a:t>
                      </a:r>
                      <a:r>
                        <a:rPr dirty="0" sz="11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iş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işlemler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199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Faaliyet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Adı: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Memur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maaşı,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Ek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Hizmet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Tazminatı.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361315">
                        <a:lnSpc>
                          <a:spcPct val="117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Telefon,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Elektirik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Sosyal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Denge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Tazminat v.b.ödemeler.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5360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Sorumlu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Harcama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Birimi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veya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225"/>
                        </a:spcBef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Birimleri: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Açıklamalar: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045210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Memur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maaşı,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Yemek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bedeli,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Vergi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Matrahı,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Personeller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Yollukları,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Ek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Hizmet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Tazminatı,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Kaymakam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639445">
                        <a:lnSpc>
                          <a:spcPct val="116399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Konutu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giderleri,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Elektirik,Telefon,İnternet,Su,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Müdürlüğü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TLF..TTNET. Şantiye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binası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Elektirik,Su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TLF.ücretleri</a:t>
                      </a:r>
                      <a:r>
                        <a:rPr dirty="0" sz="110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ödemeleri</a:t>
                      </a:r>
                      <a:r>
                        <a:rPr dirty="0" sz="11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v.b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Ekonomik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kod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2019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(TL)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01.1.1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Personel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369,000,00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05.02.1.6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SGK.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Devlet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Pirimi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55.000.00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Cari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transfer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29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Mal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Hizmet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Alımı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50.000.00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0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474.000.00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14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Dışı 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14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474.000.00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861564" y="877310"/>
            <a:ext cx="228600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PERFORMANS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HEDEFİ</a:t>
            </a:r>
            <a:r>
              <a:rPr dirty="0" sz="1100" spc="-10" b="1">
                <a:latin typeface="Times New Roman"/>
                <a:cs typeface="Times New Roman"/>
              </a:rPr>
              <a:t> TABLOSU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27531" y="1523999"/>
          <a:ext cx="5980430" cy="81292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6165"/>
                <a:gridCol w="3561715"/>
              </a:tblGrid>
              <a:tr h="31686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Ağrı İl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Özel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İdaresi.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Harcama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Birimi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Yazı İşleri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Hizmet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Adı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 Encümen</a:t>
                      </a:r>
                      <a:r>
                        <a:rPr dirty="0" sz="11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Hizmetleri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76134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Açıklamalar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;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840" marR="192405">
                        <a:lnSpc>
                          <a:spcPts val="2460"/>
                        </a:lnSpc>
                        <a:spcBef>
                          <a:spcPts val="2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Encümen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Başkanı’nın</a:t>
                      </a:r>
                      <a:r>
                        <a:rPr dirty="0" sz="1100" spc="2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emir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gözetimi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doğrultusunda</a:t>
                      </a:r>
                      <a:r>
                        <a:rPr dirty="0" sz="1100" spc="2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encümen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gündeminin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hazırlanması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ve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Hazırlanan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gündemin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encümen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üyelerine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dağıtılması,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8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Encümen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gündeminin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gündem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sırasına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göre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Encümen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Karar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Defterine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kaydedilmesi,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840" marR="123825">
                        <a:lnSpc>
                          <a:spcPct val="1864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Encümene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görüşülmek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üzere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gönderilen,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ancak</a:t>
                      </a:r>
                      <a:r>
                        <a:rPr dirty="0" sz="1100" spc="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usul</a:t>
                      </a:r>
                      <a:r>
                        <a:rPr dirty="0" sz="1100" spc="2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2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esas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yönünden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eksik</a:t>
                      </a:r>
                      <a:r>
                        <a:rPr dirty="0" sz="1100" spc="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olan</a:t>
                      </a:r>
                      <a:r>
                        <a:rPr dirty="0" sz="1100" spc="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belgelerin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gerçekleriyle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birlikte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ilgili birimlere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geri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gönderilmesi,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8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Tamam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olan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evrakların,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Encümen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gündemine alınmak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üzere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kaydedilmesi,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8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Encümen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toplantıları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konusunda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ilgilileri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haberdar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ederek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mekanının hazır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bulundurulması,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840" marR="139065">
                        <a:lnSpc>
                          <a:spcPct val="1864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Encümende</a:t>
                      </a:r>
                      <a:r>
                        <a:rPr dirty="0" sz="1100" spc="13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alınan</a:t>
                      </a:r>
                      <a:r>
                        <a:rPr dirty="0" sz="1100" spc="13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kararların</a:t>
                      </a:r>
                      <a:r>
                        <a:rPr dirty="0" sz="1100" spc="13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varsa</a:t>
                      </a:r>
                      <a:r>
                        <a:rPr dirty="0" sz="1100" spc="135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muhalefet</a:t>
                      </a:r>
                      <a:r>
                        <a:rPr dirty="0" sz="1100" spc="125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şerhiyle</a:t>
                      </a:r>
                      <a:r>
                        <a:rPr dirty="0" sz="1100" spc="13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beraber</a:t>
                      </a:r>
                      <a:r>
                        <a:rPr dirty="0" sz="1100" spc="13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Encümen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karar</a:t>
                      </a:r>
                      <a:r>
                        <a:rPr dirty="0" sz="1100" spc="125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Defterine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Kaydedilmesi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üyelere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imzalattırılması,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 marR="2026920" indent="34925">
                        <a:lnSpc>
                          <a:spcPct val="3718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Encümende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verilen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kararların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raportörlük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görevinin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yapılması,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Encümende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görüşülen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kararlarla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ilgili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tutanakların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düzenlenmesi,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>
                        <a:lnSpc>
                          <a:spcPct val="1000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Encümen kararı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olarak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işlemi tamamlanan</a:t>
                      </a:r>
                      <a:r>
                        <a:rPr dirty="0" sz="1100" spc="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dosyaların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ilgili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birimlere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gönderilmesi,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100" spc="13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Encümenin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aynı</a:t>
                      </a:r>
                      <a:r>
                        <a:rPr dirty="0" sz="1100" spc="13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zamanda</a:t>
                      </a:r>
                      <a:r>
                        <a:rPr dirty="0" sz="1100" spc="2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2886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Sayılı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Yasaya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göre</a:t>
                      </a:r>
                      <a:r>
                        <a:rPr dirty="0" sz="1100" spc="135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ihale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komisyonu</a:t>
                      </a:r>
                      <a:r>
                        <a:rPr dirty="0" sz="11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olmasından</a:t>
                      </a:r>
                      <a:r>
                        <a:rPr dirty="0" sz="1100" spc="2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dolayı,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77240" y="902208"/>
            <a:ext cx="5954395" cy="551815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9525" rIns="0" bIns="0" rtlCol="0" vert="horz">
            <a:spAutoFit/>
          </a:bodyPr>
          <a:lstStyle/>
          <a:p>
            <a:pPr algn="ctr" marL="50165">
              <a:lnSpc>
                <a:spcPct val="100000"/>
              </a:lnSpc>
              <a:spcBef>
                <a:spcPts val="75"/>
              </a:spcBef>
            </a:pPr>
            <a:r>
              <a:rPr dirty="0" sz="1100" b="1">
                <a:latin typeface="Calibri"/>
                <a:cs typeface="Calibri"/>
              </a:rPr>
              <a:t>PERFORMANS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HEDEFİ</a:t>
            </a:r>
            <a:r>
              <a:rPr dirty="0" sz="1100" spc="-25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TABLOSU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781812" y="1583436"/>
          <a:ext cx="6026150" cy="76288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500"/>
                <a:gridCol w="914400"/>
                <a:gridCol w="339725"/>
                <a:gridCol w="574675"/>
                <a:gridCol w="55244"/>
                <a:gridCol w="1084580"/>
                <a:gridCol w="1146810"/>
                <a:gridCol w="114300"/>
                <a:gridCol w="1143000"/>
              </a:tblGrid>
              <a:tr h="330200">
                <a:tc gridSpan="2"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Adı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Hamur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İlçe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Müdürlüğü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Amaç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2019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Yılı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Mali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Çalışması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Hedef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Yıllık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Performans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Hedef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1995">
                <a:tc gridSpan="9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  <a:tabLst>
                          <a:tab pos="772795" algn="l"/>
                        </a:tabLst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Açıklama: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Memur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Maaşı,Yemek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bedeli,Vergi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Matrahları,Personel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arazi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tazminatı,Ek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Hizmet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5085" marR="248285">
                        <a:lnSpc>
                          <a:spcPct val="117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Tazminatı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Sosyal Denge tazminatı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,Kaymakam Konutu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giderleri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Elektirik,Telefon,İnternet,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su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,Özel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Müdürlüğü</a:t>
                      </a:r>
                      <a:r>
                        <a:rPr dirty="0" sz="1100" spc="2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Şantiye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binası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elektirik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Telefon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Ttnet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su</a:t>
                      </a:r>
                      <a:r>
                        <a:rPr dirty="0" sz="1100" spc="2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iş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işlemleri.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4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Göstergeleri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6350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1270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77215">
                        <a:lnSpc>
                          <a:spcPts val="130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470,000.00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214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5" rowSpan="2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Faaliyetler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934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İhtiyacı</a:t>
                      </a:r>
                      <a:r>
                        <a:rPr dirty="0" sz="1100" spc="225" b="1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(2018)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(TL)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5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7274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Bütçe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036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Dışı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Toplam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ts val="130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470.000,00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30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470.000,00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470.000.00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 gridSpan="9">
                  <a:txBody>
                    <a:bodyPr/>
                    <a:lstStyle/>
                    <a:p>
                      <a:pPr marL="1171575">
                        <a:lnSpc>
                          <a:spcPts val="1300"/>
                        </a:lnSpc>
                        <a:tabLst>
                          <a:tab pos="5264785" algn="l"/>
                        </a:tabLst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Genel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470.000.00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77240" y="1527047"/>
            <a:ext cx="5954395" cy="551815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9525" rIns="0" bIns="0" rtlCol="0" vert="horz">
            <a:spAutoFit/>
          </a:bodyPr>
          <a:lstStyle/>
          <a:p>
            <a:pPr algn="ctr" marL="50165">
              <a:lnSpc>
                <a:spcPct val="100000"/>
              </a:lnSpc>
              <a:spcBef>
                <a:spcPts val="75"/>
              </a:spcBef>
            </a:pPr>
            <a:r>
              <a:rPr dirty="0" sz="1100" b="1">
                <a:latin typeface="Calibri"/>
                <a:cs typeface="Calibri"/>
              </a:rPr>
              <a:t>PERFORMANS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HEDEFİ</a:t>
            </a:r>
            <a:r>
              <a:rPr dirty="0" sz="1100" spc="-25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TABLOSU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781812" y="2208275"/>
          <a:ext cx="6026150" cy="657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5900"/>
                <a:gridCol w="4457700"/>
              </a:tblGrid>
              <a:tr h="328930">
                <a:tc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Adı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Taşlıçay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İlçe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Müdürlüğü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Amaç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2019</a:t>
                      </a:r>
                      <a:r>
                        <a:rPr dirty="0" sz="11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Yılı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Mali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Çalışması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827531" y="3003803"/>
          <a:ext cx="6182995" cy="76733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8990"/>
                <a:gridCol w="2575560"/>
                <a:gridCol w="2715895"/>
              </a:tblGrid>
              <a:tr h="328930">
                <a:tc gridSpan="3">
                  <a:txBody>
                    <a:bodyPr/>
                    <a:lstStyle/>
                    <a:p>
                      <a:pPr algn="ctr" marL="63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FAALİYET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MALİYETLERİ</a:t>
                      </a:r>
                      <a:r>
                        <a:rPr dirty="0" sz="11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TABLOSU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020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Adı: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Taşlıçay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İlçe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Müdürlüğü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14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Hedefi: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2019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Yılı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Mali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iş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işlemler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199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Faaliyet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Adı: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Memur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Maaşı,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Ek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Hizmet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446405">
                        <a:lnSpc>
                          <a:spcPct val="117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Tazminatı,Tlefon,Elektrik,Sosyal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Denge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Tazminat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v.b.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Ödemeler.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145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Sorumlu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Harcama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Birimi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veya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225"/>
                        </a:spcBef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Birimleri: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Açıklamalar: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1995">
                <a:tc gridSpan="3">
                  <a:txBody>
                    <a:bodyPr/>
                    <a:lstStyle/>
                    <a:p>
                      <a:pPr marL="13208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Memur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maaşı,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Yemek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bedeli,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Vergi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Matrahı,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Personeller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Yollukları,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Ek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Hizmet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Tazminatı,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290830">
                        <a:lnSpc>
                          <a:spcPct val="117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Kaymakam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Konutu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giderleri,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Elektrik,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Telefon,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İnternet,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Su,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Müdürlüğü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TLF,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TTNET,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Şantiye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binası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Elektrik,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Su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TLF,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ücretleri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ödemeleri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v.b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Ekonomik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kod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01.1.1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Personel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222.000,00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05.02.01.06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SGK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Devlet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Primi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22.000,00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Cari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Transfer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Mal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Hizmet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Alımı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30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115.000,00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7493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359.000,00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Dışı 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14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0477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359.000,00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781812" y="899160"/>
          <a:ext cx="6026150" cy="75272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500"/>
                <a:gridCol w="914400"/>
                <a:gridCol w="339725"/>
                <a:gridCol w="574675"/>
                <a:gridCol w="55244"/>
                <a:gridCol w="1084580"/>
                <a:gridCol w="1146810"/>
                <a:gridCol w="114300"/>
                <a:gridCol w="1143000"/>
              </a:tblGrid>
              <a:tr h="330200">
                <a:tc gridSpan="2"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Hedef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Yıllık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Performans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Hedef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0725">
                <a:tc gridSpan="9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Açıklama:</a:t>
                      </a:r>
                      <a:r>
                        <a:rPr dirty="0" sz="1100" spc="459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Memur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Maaşı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Yemek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bedeli,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Vergi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Matrahları,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arazı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tazminatı,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Ek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2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hizmet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tazminatı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5085" marR="377825">
                        <a:lnSpc>
                          <a:spcPct val="116399"/>
                        </a:lnSpc>
                        <a:spcBef>
                          <a:spcPts val="1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Sosyal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Denge</a:t>
                      </a:r>
                      <a:r>
                        <a:rPr dirty="0" sz="11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Tazminatı,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Kaymakam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Konutu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giderleri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Elektrik,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Telefon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İntternet,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Su,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Özal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İdare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Müdürlüğü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Şantiye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binası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elektrik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telefon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Ttnet,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su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iş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işlemleri.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020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4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Göstergeleri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6350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1270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46291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460.000,00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672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215.000,00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7721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359.000,00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341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5" rowSpan="2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Faaliyetler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934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İhtiyacı</a:t>
                      </a:r>
                      <a:r>
                        <a:rPr dirty="0" sz="1100" spc="220" b="1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(2019)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(TL)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5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000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Bütçe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419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Dışı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Toplam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000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359.000,00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359.000,00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359.000,00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2105">
                <a:tc gridSpan="9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Genel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Toplam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5435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781812" y="8564880"/>
          <a:ext cx="602615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5900"/>
                <a:gridCol w="4457700"/>
              </a:tblGrid>
              <a:tr h="330200">
                <a:tc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Adı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Taşlıçay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İlçe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Müdürlüğü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Amaç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2019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Yılı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Mali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Çalışması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Hedef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Yıllık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Performans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781812" y="2551175"/>
          <a:ext cx="6026150" cy="66408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500"/>
                <a:gridCol w="914400"/>
                <a:gridCol w="339725"/>
                <a:gridCol w="574675"/>
                <a:gridCol w="55244"/>
                <a:gridCol w="1084580"/>
                <a:gridCol w="1146810"/>
                <a:gridCol w="114300"/>
                <a:gridCol w="1143000"/>
              </a:tblGrid>
              <a:tr h="328930">
                <a:tc gridSpan="2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Hedef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1995">
                <a:tc gridSpan="9"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Açıklama:</a:t>
                      </a:r>
                      <a:r>
                        <a:rPr dirty="0" sz="1100" spc="459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Memur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Maaşı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Yemek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bedeli,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Vergi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Matrahları,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arazı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tazminatı,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Ek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2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hizmet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tazminatı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5085" marR="377825">
                        <a:lnSpc>
                          <a:spcPts val="1550"/>
                        </a:lnSpc>
                        <a:spcBef>
                          <a:spcPts val="7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Sosyal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Denge</a:t>
                      </a:r>
                      <a:r>
                        <a:rPr dirty="0" sz="11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Tazminatı,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Kaymakam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Konutu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giderleri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Elektrik,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Telefon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İntternet,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Su,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Özal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İdare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Müdürlüğü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Şantiye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binası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elektrik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telefon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Ttnet,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su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iş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işlemleri.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0200">
                <a:tc gridSpan="4"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Göstergeleri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6350">
                        <a:lnSpc>
                          <a:spcPts val="130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30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1270">
                        <a:lnSpc>
                          <a:spcPts val="130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46291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480.000,00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672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460.000,00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7721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327.000,00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214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5" rowSpan="2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Faaliyetler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934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İhtiyacı</a:t>
                      </a:r>
                      <a:r>
                        <a:rPr dirty="0" sz="1100" spc="225" b="1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(2019)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(TL)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0200">
                <a:tc gridSpan="5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0005">
                        <a:lnSpc>
                          <a:spcPts val="130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Bütçe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4198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Dışı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30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Toplam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064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327.000,00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65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327.000,00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327.000,00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9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Genel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Toplam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466343" y="769620"/>
            <a:ext cx="2642870" cy="19685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15875" rIns="0" bIns="0" rtlCol="0" vert="horz">
            <a:spAutoFit/>
          </a:bodyPr>
          <a:lstStyle/>
          <a:p>
            <a:pPr marL="43815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Calibri"/>
                <a:cs typeface="Calibri"/>
              </a:rPr>
              <a:t>İdarenin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25" b="1">
                <a:latin typeface="Calibri"/>
                <a:cs typeface="Calibri"/>
              </a:rPr>
              <a:t>Adı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108960" y="769620"/>
            <a:ext cx="3987165" cy="19685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15875" rIns="0" bIns="0" rtlCol="0" vert="horz">
            <a:spAutoFit/>
          </a:bodyPr>
          <a:lstStyle/>
          <a:p>
            <a:pPr marL="43815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Calibri"/>
                <a:cs typeface="Calibri"/>
              </a:rPr>
              <a:t>AĞRI</a:t>
            </a:r>
            <a:r>
              <a:rPr dirty="0" sz="1100" spc="-2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İL ÖZEL</a:t>
            </a:r>
            <a:r>
              <a:rPr dirty="0" sz="1100" spc="-10" b="1">
                <a:latin typeface="Calibri"/>
                <a:cs typeface="Calibri"/>
              </a:rPr>
              <a:t> İDARESİ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140456" y="878834"/>
            <a:ext cx="767715" cy="36449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dirty="0" sz="1100">
                <a:latin typeface="Calibri"/>
                <a:cs typeface="Calibri"/>
              </a:rPr>
              <a:t>2019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Tahmin Bütçesi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463295" y="1240536"/>
          <a:ext cx="6711950" cy="63182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5930"/>
                <a:gridCol w="2186940"/>
                <a:gridCol w="2118360"/>
                <a:gridCol w="1301750"/>
                <a:gridCol w="567054"/>
              </a:tblGrid>
              <a:tr h="19621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3985" marR="86360" indent="-41275">
                        <a:lnSpc>
                          <a:spcPct val="101800"/>
                        </a:lnSpc>
                        <a:spcBef>
                          <a:spcPts val="5"/>
                        </a:spcBef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SIRA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NO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50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AÇIKLAMA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33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İÇİ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PAYI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7848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50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33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spc="-25" b="1">
                          <a:latin typeface="Calibri"/>
                          <a:cs typeface="Calibri"/>
                        </a:rPr>
                        <a:t>TL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alibri"/>
                          <a:cs typeface="Calibri"/>
                        </a:rPr>
                        <a:t>PAY(%)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603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32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Yazı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İşleri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556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2.196.500,00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Mali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Hizmetler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29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42.305.152,00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İnsan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Kaynakları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Eğitim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619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22.277.000,00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Destek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Hizmetleri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619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16.430.000,00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Emlak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 İstimlak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556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5.000.000,00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İmar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Kentsel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İyileştirme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556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870.000,00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Plan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Proje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Yatırım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İnş.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064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500.000,00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Strateji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Geliştirme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2.590.000,00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Su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Kanal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Hizmetleri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Yol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Ulaşım Hizmetleri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46.307.845,00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Bilgi İşlem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Müdürlüğü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556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740.000,00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Tarımsal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Hizmetler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Müdürlüğü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55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Kültür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Sosyal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İyileştirme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Diyadin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İlçe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232.000,00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Doğubayazıt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İlçe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575.000,00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Eleşkirt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İlçe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619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242.000,00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Hamur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İlçe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556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470.000,00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Patnos İlçe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662.500,00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Taşlıçay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İlçe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359.000,00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20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Tutak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İlçe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243.000,00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7825">
                <a:tc gridSpan="3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Hedefleri</a:t>
                      </a:r>
                      <a:r>
                        <a:rPr dirty="0" sz="11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Maliyetleri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Toplamı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65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3556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142.000,000,00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140">
                <a:tc gridSpan="3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Genel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Yönetim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57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3556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142.000.000,00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4500">
                <a:tc gridSpan="3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Diğer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İdarelere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Transfer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Edilecek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Kaynaklar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Toplamı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953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7030">
                <a:tc gridSpan="3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Genel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Toplam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01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142.000.000,00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27531" y="899159"/>
          <a:ext cx="5980430" cy="7647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8595"/>
                <a:gridCol w="1755775"/>
                <a:gridCol w="1172209"/>
                <a:gridCol w="757554"/>
                <a:gridCol w="754379"/>
              </a:tblGrid>
              <a:tr h="3124200">
                <a:tc gridSpan="5">
                  <a:txBody>
                    <a:bodyPr/>
                    <a:lstStyle/>
                    <a:p>
                      <a:pPr marL="208279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İhale komisyonu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sekretarya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hizmetlerinin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yürütülmesi.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840" marR="5021580" indent="-175895">
                        <a:lnSpc>
                          <a:spcPct val="1855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Bu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hizmetler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;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Müdür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84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Bilgisayar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İşletmeni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5103495" indent="175260">
                        <a:lnSpc>
                          <a:spcPts val="2460"/>
                        </a:lnSpc>
                        <a:spcBef>
                          <a:spcPts val="259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İşçi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Evrak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Kayıt: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Adet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Memur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Adet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İşçi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Adet Evrak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dağıtıcısı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olmak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üzere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kişiden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oluşmaktadır.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4170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Göstergeleri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Gerçekleşme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Tahmin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Tahmin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8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2886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Sayılı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Devlet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İhale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225425" marR="217170">
                        <a:lnSpc>
                          <a:spcPts val="1460"/>
                        </a:lnSpc>
                        <a:spcBef>
                          <a:spcPts val="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Kanununa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göre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yapılan ihale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sayısı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299720">
                        <a:lnSpc>
                          <a:spcPct val="10000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05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7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Encümen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Karar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Sayısı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7365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95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7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64795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7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110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7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Genel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Meclis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Karar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Sayısı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7244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6543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110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15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7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Gelen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Evrak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Evrak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Kayıt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Bürosu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435609">
                        <a:lnSpc>
                          <a:spcPct val="10000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8203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7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229870">
                        <a:lnSpc>
                          <a:spcPct val="10000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8215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7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8220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7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2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38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Giden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Evrak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Evrak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Kayıt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Bürosu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35609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9187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38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987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9197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38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9205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38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27531" y="899159"/>
          <a:ext cx="6182995" cy="8232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0870"/>
                <a:gridCol w="2717165"/>
                <a:gridCol w="2771775"/>
              </a:tblGrid>
              <a:tr h="653415">
                <a:tc gridSpan="3">
                  <a:txBody>
                    <a:bodyPr/>
                    <a:lstStyle/>
                    <a:p>
                      <a:pPr algn="ctr" marL="63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FAALİYET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MALİYETLERİ</a:t>
                      </a:r>
                      <a:r>
                        <a:rPr dirty="0" sz="11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TABLOSU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753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Adı: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İL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 Yazı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İşleri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Müdürlüğü)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14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Hedefi: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Yazı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İşleri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Müdürlüğünün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2019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Yılı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Faaliyetleri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14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Faaliyet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Adı: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Yazı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İşleri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Müdürlüğünün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2019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Yılı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Faaliyeti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7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4725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Sorumlu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Harcama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Birimi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veya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225"/>
                        </a:spcBef>
                        <a:tabLst>
                          <a:tab pos="3700779" algn="l"/>
                        </a:tabLst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Birimleri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Yazı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İşler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Müdürlüğü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045210">
                <a:tc gridSpan="3">
                  <a:txBody>
                    <a:bodyPr/>
                    <a:lstStyle/>
                    <a:p>
                      <a:pPr marL="68580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Açıklamalar: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Yazı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İşlerinde;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28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Genel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Meclis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Üyesi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(Bunlardan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8 İl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genel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meclis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üyesi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görevden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74295">
                        <a:lnSpc>
                          <a:spcPts val="1550"/>
                        </a:lnSpc>
                        <a:spcBef>
                          <a:spcPts val="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uzaklaştırıldı),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Denetim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Komisyonu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dahil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16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Adet İhtisas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Komisyonu,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Üyeden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oluşan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İl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Encümeni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görev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yapmaktadır.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7472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Ekonomik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kod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Personel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1.851.500,00.TL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68580">
                        <a:lnSpc>
                          <a:spcPts val="130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SGK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Mal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 Hizmet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Alım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345.000,00.TL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Sermaye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Giderleri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2.196.500,00</a:t>
                      </a:r>
                      <a:r>
                        <a:rPr dirty="0" sz="11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.TL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77240" y="902208"/>
            <a:ext cx="5954395" cy="551815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9525" rIns="0" bIns="0" rtlCol="0" vert="horz">
            <a:spAutoFit/>
          </a:bodyPr>
          <a:lstStyle/>
          <a:p>
            <a:pPr algn="ctr" marL="50165">
              <a:lnSpc>
                <a:spcPct val="100000"/>
              </a:lnSpc>
              <a:spcBef>
                <a:spcPts val="75"/>
              </a:spcBef>
            </a:pPr>
            <a:r>
              <a:rPr dirty="0" sz="1100" b="1">
                <a:latin typeface="Calibri"/>
                <a:cs typeface="Calibri"/>
              </a:rPr>
              <a:t>PERFORMANS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HEDEFİ</a:t>
            </a:r>
            <a:r>
              <a:rPr dirty="0" sz="1100" spc="-25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TABLOSU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781812" y="1583436"/>
          <a:ext cx="6026150" cy="47993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500"/>
                <a:gridCol w="914400"/>
                <a:gridCol w="339725"/>
                <a:gridCol w="574675"/>
                <a:gridCol w="55244"/>
                <a:gridCol w="1084580"/>
                <a:gridCol w="1146810"/>
                <a:gridCol w="114300"/>
                <a:gridCol w="1143000"/>
              </a:tblGrid>
              <a:tr h="330200">
                <a:tc gridSpan="2"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Adı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İL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ÖZEL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Mali Hizmetler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Müdürlüğü)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Amaç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Mali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Hizmetler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Müdürlüğünce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yapılmakta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olan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iş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işlemlerinin</a:t>
                      </a:r>
                      <a:r>
                        <a:rPr dirty="0" sz="11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yürütülmesi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25145">
                <a:tc gridSpan="2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Hedef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Mali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Hizmetler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Müdürlüğünce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yapılacak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olan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iş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işlemlerde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ihtiyaçları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karşılamak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Hedef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100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9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Açıklama: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4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Göstergeleri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6350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1270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9306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152.224,633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672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17.557,798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0068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34.287.495,00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341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5" rowSpan="2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Faaliyetler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93408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İhtiyacı</a:t>
                      </a:r>
                      <a:r>
                        <a:rPr dirty="0" sz="1100" spc="220" b="1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(2018)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(TL)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5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Bütçe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036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Dışı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Toplam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Mal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Hizmet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Alımları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3"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Kanuni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Pay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42.305.151,75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42.305.151,75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 gridSpan="9">
                  <a:txBody>
                    <a:bodyPr/>
                    <a:lstStyle/>
                    <a:p>
                      <a:pPr marL="1052830">
                        <a:lnSpc>
                          <a:spcPts val="1300"/>
                        </a:lnSpc>
                        <a:tabLst>
                          <a:tab pos="5081905" algn="l"/>
                        </a:tabLst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Genel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42.305.151,75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532380" y="877310"/>
            <a:ext cx="24968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Times New Roman"/>
                <a:cs typeface="Times New Roman"/>
              </a:rPr>
              <a:t>FAALİYET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MALİYETLERİ</a:t>
            </a:r>
            <a:r>
              <a:rPr dirty="0" sz="1100" spc="1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TABLOSU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27531" y="1211579"/>
          <a:ext cx="6182995" cy="8291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0870"/>
                <a:gridCol w="2717165"/>
                <a:gridCol w="2771775"/>
              </a:tblGrid>
              <a:tr h="94170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Adı: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6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İL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ÖZEL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İDARE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Mali</a:t>
                      </a:r>
                      <a:r>
                        <a:rPr dirty="0" sz="11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Hizmetler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Müdürlüğü)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928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Performans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Hedefi: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Hizmetler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Müdürlüğünce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yapılmakta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olan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iş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işlemler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928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Faaliyet</a:t>
                      </a:r>
                      <a:r>
                        <a:rPr dirty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Adı: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Birim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7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0555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  <a:tabLst>
                          <a:tab pos="3347720" algn="l"/>
                        </a:tabLst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Sorumlu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Harcama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Birimi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veya</a:t>
                      </a:r>
                      <a:r>
                        <a:rPr dirty="0" sz="1100" spc="130" b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Birimleri: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	Mali Hizmetler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Müdürlüğü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6865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Açıklamalar: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50.000,00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mal ve hizmet alım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gideri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37,287,495,00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813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Ekonomik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kod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03.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hizmet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alımları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05.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Cari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transferler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Bütçe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42.305.151,75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Toplam</a:t>
                      </a:r>
                      <a:r>
                        <a:rPr dirty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Kaynak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 İhtiyacı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858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42.305.151,75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6595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Milli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Eğitim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Katkı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Payı: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21.298.128,89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2233930">
                        <a:lnSpc>
                          <a:spcPct val="1927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4759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S.K.Md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3/A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İller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Bankası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Sermaye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İşt.Payı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2.129.812,89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Asker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Ailelerine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Yardım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%2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1100" spc="4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1.253.974,47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2563495">
                        <a:lnSpc>
                          <a:spcPct val="1927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5449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S.K.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19/d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Mad.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Kalkınma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Ajansı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Payı%1</a:t>
                      </a:r>
                      <a:r>
                        <a:rPr dirty="0" sz="1100" spc="2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1.064.906,44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Barolara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Yardım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: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106.490,64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3841115">
                        <a:lnSpc>
                          <a:spcPct val="1927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Vilayetler</a:t>
                      </a:r>
                      <a:r>
                        <a:rPr dirty="0" sz="11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Hizmet</a:t>
                      </a:r>
                      <a:r>
                        <a:rPr dirty="0" sz="11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Birliği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:1.416.000,00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Yedek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Ödenek:14.160.000,00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22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İl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Afet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Acil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Durum</a:t>
                      </a:r>
                      <a:r>
                        <a:rPr dirty="0" sz="1100" spc="229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875.838,42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27531" y="899159"/>
          <a:ext cx="6182995" cy="8752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0870"/>
                <a:gridCol w="2717165"/>
                <a:gridCol w="2771775"/>
              </a:tblGrid>
              <a:tr h="188785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FAALİYET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MALİYETLERİ</a:t>
                      </a:r>
                      <a:r>
                        <a:rPr dirty="0" sz="11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TABLOSU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7663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Adı: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40765" marR="140335" indent="-894715">
                        <a:lnSpc>
                          <a:spcPct val="116399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İL ÖZEL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İDARE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(Plan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Proje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Yatırım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İnşaat Müdürlüğü)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32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14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Performans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Hedefi: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%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100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14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Faaliyet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Adı: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İNŞAAT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YAPIM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7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97940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Sorumlu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Harcama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Birimi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veya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225"/>
                        </a:spcBef>
                        <a:tabLst>
                          <a:tab pos="1370965" algn="l"/>
                        </a:tabLst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Birimleri: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0" b="1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Plan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Proje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Yatırım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İnşaat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Müdürlüğü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Açıklamalar: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02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Ekonomik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kod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2019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İDARİ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BİNALAR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ONARIMI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KIRTASİYE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GİDERLERİ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İLAN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GİDERİ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341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Bütçe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Dışı 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Toplam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Kaynak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İhtiyacı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umit.celik2</dc:creator>
  <dc:title>Microsoft Word - 2019 YÄ±lÄ± Performans ProgramÄ±</dc:title>
  <dcterms:created xsi:type="dcterms:W3CDTF">2024-12-05T20:22:30Z</dcterms:created>
  <dcterms:modified xsi:type="dcterms:W3CDTF">2024-12-05T20:22:30Z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2019-06-19T00:00:00Z</vt:filetime>
  </property>
  <property fmtid="{D5CDD505-2E9C-101B-9397-08002B2CF9AE}" pid="3" name="LastSaved">
    <vt:filetime>2024-12-05T00:00:00Z</vt:filetime>
  </property>
  <property fmtid="{D5CDD505-2E9C-101B-9397-08002B2CF9AE}" pid="4" name="Producer">
    <vt:lpwstr>Microsoft: Print To PDF</vt:lpwstr>
  </property>
</Properties>
</file>